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965" r:id="rId3"/>
    <p:sldId id="968" r:id="rId4"/>
    <p:sldId id="969" r:id="rId5"/>
    <p:sldId id="970" r:id="rId6"/>
    <p:sldId id="981" r:id="rId7"/>
    <p:sldId id="3035" r:id="rId8"/>
    <p:sldId id="439" r:id="rId9"/>
    <p:sldId id="440" r:id="rId10"/>
    <p:sldId id="441" r:id="rId11"/>
    <p:sldId id="419" r:id="rId12"/>
    <p:sldId id="264" r:id="rId13"/>
    <p:sldId id="594" r:id="rId14"/>
    <p:sldId id="617" r:id="rId15"/>
    <p:sldId id="600" r:id="rId16"/>
    <p:sldId id="596" r:id="rId17"/>
    <p:sldId id="442" r:id="rId18"/>
    <p:sldId id="629" r:id="rId19"/>
    <p:sldId id="977" r:id="rId20"/>
    <p:sldId id="259" r:id="rId21"/>
    <p:sldId id="317" r:id="rId22"/>
    <p:sldId id="3049" r:id="rId23"/>
    <p:sldId id="312" r:id="rId24"/>
    <p:sldId id="258" r:id="rId25"/>
    <p:sldId id="3050" r:id="rId26"/>
    <p:sldId id="982" r:id="rId27"/>
    <p:sldId id="271" r:id="rId28"/>
    <p:sldId id="273" r:id="rId29"/>
    <p:sldId id="275" r:id="rId30"/>
    <p:sldId id="280" r:id="rId31"/>
    <p:sldId id="281" r:id="rId32"/>
    <p:sldId id="3051" r:id="rId33"/>
    <p:sldId id="282" r:id="rId34"/>
    <p:sldId id="953" r:id="rId35"/>
    <p:sldId id="3052" r:id="rId36"/>
    <p:sldId id="327" r:id="rId37"/>
    <p:sldId id="257" r:id="rId38"/>
    <p:sldId id="310" r:id="rId39"/>
    <p:sldId id="306" r:id="rId40"/>
    <p:sldId id="262" r:id="rId41"/>
    <p:sldId id="269" r:id="rId42"/>
    <p:sldId id="3053" r:id="rId43"/>
    <p:sldId id="3058" r:id="rId44"/>
    <p:sldId id="3057" r:id="rId45"/>
    <p:sldId id="3055" r:id="rId46"/>
    <p:sldId id="967" r:id="rId47"/>
    <p:sldId id="966" r:id="rId48"/>
    <p:sldId id="313" r:id="rId49"/>
    <p:sldId id="270" r:id="rId50"/>
    <p:sldId id="276" r:id="rId51"/>
    <p:sldId id="279" r:id="rId52"/>
    <p:sldId id="952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92650864046972"/>
          <c:y val="5.8920978724776099E-2"/>
          <c:w val="0.87378928842518588"/>
          <c:h val="0.77151602586786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1-40DB-A197-AF649E5FBDB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21-40DB-A197-AF649E5FBD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521-40DB-A197-AF649E5FBD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21-40DB-A197-AF649E5FBD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521-40DB-A197-AF649E5FBD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PSA 11/2015</c:v>
                </c:pt>
                <c:pt idx="1">
                  <c:v>PSA 2/2016</c:v>
                </c:pt>
                <c:pt idx="2">
                  <c:v>PSA 12/2016</c:v>
                </c:pt>
                <c:pt idx="3">
                  <c:v>PSA 6/2017</c:v>
                </c:pt>
                <c:pt idx="4">
                  <c:v>PSA 12/2017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6.38</c:v>
                </c:pt>
                <c:pt idx="1">
                  <c:v>1.5</c:v>
                </c:pt>
                <c:pt idx="2">
                  <c:v>0.69</c:v>
                </c:pt>
                <c:pt idx="3">
                  <c:v>0.34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C-4430-AAE5-87A517FFE6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PSA 11/2015</c:v>
                </c:pt>
                <c:pt idx="1">
                  <c:v>PSA 2/2016</c:v>
                </c:pt>
                <c:pt idx="2">
                  <c:v>PSA 12/2016</c:v>
                </c:pt>
                <c:pt idx="3">
                  <c:v>PSA 6/2017</c:v>
                </c:pt>
                <c:pt idx="4">
                  <c:v>PSA 12/2017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CAC-4430-AAE5-87A517FFE6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PSA 11/2015</c:v>
                </c:pt>
                <c:pt idx="1">
                  <c:v>PSA 2/2016</c:v>
                </c:pt>
                <c:pt idx="2">
                  <c:v>PSA 12/2016</c:v>
                </c:pt>
                <c:pt idx="3">
                  <c:v>PSA 6/2017</c:v>
                </c:pt>
                <c:pt idx="4">
                  <c:v>PSA 12/2017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CAC-4430-AAE5-87A517FFE6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134976"/>
        <c:axId val="259136896"/>
      </c:barChart>
      <c:catAx>
        <c:axId val="25913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cs-CZ" sz="1100" b="0" dirty="0"/>
                  <a:t>měsíce</a:t>
                </a:r>
              </a:p>
            </c:rich>
          </c:tx>
          <c:layout>
            <c:manualLayout>
              <c:xMode val="edge"/>
              <c:yMode val="edge"/>
              <c:x val="0.45779692915406012"/>
              <c:y val="0.928502696225493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9136896"/>
        <c:crosses val="autoZero"/>
        <c:auto val="1"/>
        <c:lblAlgn val="ctr"/>
        <c:lblOffset val="100"/>
        <c:noMultiLvlLbl val="0"/>
      </c:catAx>
      <c:valAx>
        <c:axId val="25913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cs-CZ" sz="1100" b="0" dirty="0"/>
                  <a:t>Hodnoty</a:t>
                </a:r>
                <a:r>
                  <a:rPr lang="cs-CZ" sz="1100" b="0" baseline="0" dirty="0"/>
                  <a:t> PSA (</a:t>
                </a:r>
                <a:r>
                  <a:rPr lang="cs-CZ" sz="1100" b="0" baseline="0" dirty="0" err="1"/>
                  <a:t>ug</a:t>
                </a:r>
                <a:r>
                  <a:rPr lang="cs-CZ" sz="1100" b="0" baseline="0" dirty="0"/>
                  <a:t>/l)</a:t>
                </a:r>
                <a:endParaRPr lang="cs-CZ" sz="1100" b="0" dirty="0"/>
              </a:p>
            </c:rich>
          </c:tx>
          <c:layout>
            <c:manualLayout>
              <c:xMode val="edge"/>
              <c:yMode val="edge"/>
              <c:x val="4.5888653763348511E-2"/>
              <c:y val="0.16568791580638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913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FF571-94E4-C94E-8B1D-5E5F3620C5D2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B24D2-9402-4B4F-9B26-EA51B6B27BC8}">
      <dgm:prSet phldrT="[Text]" custT="1"/>
      <dgm:spPr>
        <a:solidFill>
          <a:srgbClr val="14475B"/>
        </a:solidFill>
        <a:ln>
          <a:solidFill>
            <a:srgbClr val="C1CED5"/>
          </a:solidFill>
        </a:ln>
      </dgm:spPr>
      <dgm:t>
        <a:bodyPr/>
        <a:lstStyle/>
        <a:p>
          <a:r>
            <a:rPr lang="en-US" sz="4200" b="1" dirty="0">
              <a:solidFill>
                <a:schemeClr val="bg1"/>
              </a:solidFill>
            </a:rPr>
            <a:t>1</a:t>
          </a:r>
        </a:p>
      </dgm:t>
    </dgm:pt>
    <dgm:pt modelId="{A105962A-1824-A043-9CB6-5E4D8ED75527}" type="parTrans" cxnId="{9843ED61-4BCF-0446-A158-585D302528D1}">
      <dgm:prSet/>
      <dgm:spPr/>
      <dgm:t>
        <a:bodyPr/>
        <a:lstStyle/>
        <a:p>
          <a:endParaRPr lang="en-US"/>
        </a:p>
      </dgm:t>
    </dgm:pt>
    <dgm:pt modelId="{C13FCB05-EBF1-434E-AD9C-91A1252910C3}" type="sibTrans" cxnId="{9843ED61-4BCF-0446-A158-585D302528D1}">
      <dgm:prSet/>
      <dgm:spPr/>
      <dgm:t>
        <a:bodyPr/>
        <a:lstStyle/>
        <a:p>
          <a:endParaRPr lang="en-US"/>
        </a:p>
      </dgm:t>
    </dgm:pt>
    <dgm:pt modelId="{CEF7335C-1D0D-4D47-932F-96AA1AE82FBF}">
      <dgm:prSet phldrT="[Text]" custT="1"/>
      <dgm:spPr>
        <a:solidFill>
          <a:srgbClr val="1C6581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sk-SK" sz="4200" b="1" dirty="0">
              <a:solidFill>
                <a:srgbClr val="FFFFFF"/>
              </a:solidFill>
            </a:rPr>
            <a:t>  </a:t>
          </a:r>
          <a:r>
            <a:rPr lang="sk-SK" sz="2400" b="1" dirty="0">
              <a:solidFill>
                <a:srgbClr val="FFFFFF"/>
              </a:solidFill>
            </a:rPr>
            <a:t>GS</a:t>
          </a:r>
          <a:r>
            <a:rPr lang="en-US" sz="2400" b="1" dirty="0">
              <a:solidFill>
                <a:srgbClr val="FFFFFF"/>
              </a:solidFill>
            </a:rPr>
            <a:t> ≥</a:t>
          </a:r>
          <a:r>
            <a:rPr lang="cs-CZ" sz="2400" b="1" dirty="0">
              <a:solidFill>
                <a:srgbClr val="FFFFFF"/>
              </a:solidFill>
            </a:rPr>
            <a:t> </a:t>
          </a:r>
          <a:r>
            <a:rPr lang="en-US" sz="2400" b="1" dirty="0">
              <a:solidFill>
                <a:srgbClr val="FFFFFF"/>
              </a:solidFill>
            </a:rPr>
            <a:t>8</a:t>
          </a:r>
          <a:endParaRPr lang="en-US" sz="2400" dirty="0">
            <a:solidFill>
              <a:srgbClr val="FFFFFF"/>
            </a:solidFill>
          </a:endParaRPr>
        </a:p>
      </dgm:t>
    </dgm:pt>
    <dgm:pt modelId="{0A62A7D8-6ADE-074D-9521-D1F118CC08D3}" type="parTrans" cxnId="{9CDD7192-167A-774B-B922-55D6FC028A55}">
      <dgm:prSet/>
      <dgm:spPr/>
      <dgm:t>
        <a:bodyPr/>
        <a:lstStyle/>
        <a:p>
          <a:endParaRPr lang="en-US"/>
        </a:p>
      </dgm:t>
    </dgm:pt>
    <dgm:pt modelId="{F3433F8E-5283-834D-BA59-E04A7839E979}" type="sibTrans" cxnId="{9CDD7192-167A-774B-B922-55D6FC028A55}">
      <dgm:prSet/>
      <dgm:spPr/>
      <dgm:t>
        <a:bodyPr/>
        <a:lstStyle/>
        <a:p>
          <a:endParaRPr lang="en-US"/>
        </a:p>
      </dgm:t>
    </dgm:pt>
    <dgm:pt modelId="{2D22BA23-A06F-544F-9C87-781271EDCC59}">
      <dgm:prSet phldrT="[Text]" custT="1"/>
      <dgm:spPr>
        <a:solidFill>
          <a:srgbClr val="14475B"/>
        </a:solidFill>
        <a:ln>
          <a:solidFill>
            <a:srgbClr val="C1CED5"/>
          </a:solidFill>
        </a:ln>
      </dgm:spPr>
      <dgm:t>
        <a:bodyPr/>
        <a:lstStyle/>
        <a:p>
          <a:r>
            <a:rPr lang="en-US" sz="4200" b="1" dirty="0"/>
            <a:t>2</a:t>
          </a:r>
        </a:p>
      </dgm:t>
    </dgm:pt>
    <dgm:pt modelId="{C6C2C38A-DD19-6946-9542-772810412253}" type="parTrans" cxnId="{D2BF61FD-7AC3-A146-9ACB-214237801FF7}">
      <dgm:prSet/>
      <dgm:spPr/>
      <dgm:t>
        <a:bodyPr/>
        <a:lstStyle/>
        <a:p>
          <a:endParaRPr lang="en-US"/>
        </a:p>
      </dgm:t>
    </dgm:pt>
    <dgm:pt modelId="{5D3AAB03-06C7-234B-898B-0BBCC0AE0A64}" type="sibTrans" cxnId="{D2BF61FD-7AC3-A146-9ACB-214237801FF7}">
      <dgm:prSet/>
      <dgm:spPr/>
      <dgm:t>
        <a:bodyPr/>
        <a:lstStyle/>
        <a:p>
          <a:endParaRPr lang="en-US"/>
        </a:p>
      </dgm:t>
    </dgm:pt>
    <dgm:pt modelId="{33789912-FF0E-5C4D-8D16-432FAC3D20F5}">
      <dgm:prSet phldrT="[Text]" custT="1"/>
      <dgm:spPr>
        <a:solidFill>
          <a:srgbClr val="1C6581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en-US" sz="4200" b="1" dirty="0">
              <a:solidFill>
                <a:srgbClr val="FFFFFF"/>
              </a:solidFill>
            </a:rPr>
            <a:t>  </a:t>
          </a:r>
          <a:r>
            <a:rPr lang="en-US" sz="2400" b="1" dirty="0">
              <a:solidFill>
                <a:srgbClr val="FFFFFF"/>
              </a:solidFill>
            </a:rPr>
            <a:t>≥</a:t>
          </a:r>
          <a:r>
            <a:rPr lang="sk-SK" sz="2400" b="1" dirty="0">
              <a:solidFill>
                <a:srgbClr val="FFFFFF"/>
              </a:solidFill>
            </a:rPr>
            <a:t> 3 kostní metastázy</a:t>
          </a:r>
          <a:endParaRPr lang="en-US" sz="2400" dirty="0">
            <a:solidFill>
              <a:srgbClr val="FFFFFF"/>
            </a:solidFill>
          </a:endParaRPr>
        </a:p>
      </dgm:t>
    </dgm:pt>
    <dgm:pt modelId="{B63CAAAC-FB87-654F-8277-7AD87CC04F61}" type="parTrans" cxnId="{6963E954-DB68-6643-9450-B84CAA32C437}">
      <dgm:prSet/>
      <dgm:spPr/>
      <dgm:t>
        <a:bodyPr/>
        <a:lstStyle/>
        <a:p>
          <a:endParaRPr lang="en-US"/>
        </a:p>
      </dgm:t>
    </dgm:pt>
    <dgm:pt modelId="{E6E3C3AB-0CD8-5642-9F1D-2E3709AB6BAA}" type="sibTrans" cxnId="{6963E954-DB68-6643-9450-B84CAA32C437}">
      <dgm:prSet/>
      <dgm:spPr/>
      <dgm:t>
        <a:bodyPr/>
        <a:lstStyle/>
        <a:p>
          <a:endParaRPr lang="en-US"/>
        </a:p>
      </dgm:t>
    </dgm:pt>
    <dgm:pt modelId="{C0A13781-5A34-F247-AAC4-06838A3E6F00}">
      <dgm:prSet phldrT="[Text]" custT="1"/>
      <dgm:spPr>
        <a:solidFill>
          <a:srgbClr val="14475B"/>
        </a:solidFill>
        <a:ln>
          <a:solidFill>
            <a:srgbClr val="C1CED5"/>
          </a:solidFill>
        </a:ln>
      </dgm:spPr>
      <dgm:t>
        <a:bodyPr/>
        <a:lstStyle/>
        <a:p>
          <a:r>
            <a:rPr lang="en-US" sz="4200" b="1" dirty="0"/>
            <a:t>3</a:t>
          </a:r>
        </a:p>
      </dgm:t>
    </dgm:pt>
    <dgm:pt modelId="{7BAB4007-CA22-384A-B1BE-373E5221CECF}" type="parTrans" cxnId="{A238B2C7-AF8A-5840-A7E6-49CF2025ED98}">
      <dgm:prSet/>
      <dgm:spPr/>
      <dgm:t>
        <a:bodyPr/>
        <a:lstStyle/>
        <a:p>
          <a:endParaRPr lang="en-US"/>
        </a:p>
      </dgm:t>
    </dgm:pt>
    <dgm:pt modelId="{A2E9363B-94A3-7E49-87A0-E8F4D685799F}" type="sibTrans" cxnId="{A238B2C7-AF8A-5840-A7E6-49CF2025ED98}">
      <dgm:prSet/>
      <dgm:spPr/>
      <dgm:t>
        <a:bodyPr/>
        <a:lstStyle/>
        <a:p>
          <a:endParaRPr lang="en-US"/>
        </a:p>
      </dgm:t>
    </dgm:pt>
    <dgm:pt modelId="{CEA01E97-3268-2043-8A9D-D089642F8416}">
      <dgm:prSet phldrT="[Text]" custT="1"/>
      <dgm:spPr>
        <a:solidFill>
          <a:srgbClr val="1C6581">
            <a:alpha val="90000"/>
          </a:srgbClr>
        </a:solidFill>
        <a:ln>
          <a:noFill/>
        </a:ln>
      </dgm:spPr>
      <dgm:t>
        <a:bodyPr/>
        <a:lstStyle/>
        <a:p>
          <a:pPr algn="l"/>
          <a:r>
            <a:rPr lang="sk-SK" sz="4200" b="1" dirty="0">
              <a:solidFill>
                <a:srgbClr val="FFFFFF"/>
              </a:solidFill>
            </a:rPr>
            <a:t>  </a:t>
          </a:r>
          <a:r>
            <a:rPr lang="sk-SK" sz="2400" b="1" dirty="0">
              <a:solidFill>
                <a:srgbClr val="FFFFFF"/>
              </a:solidFill>
            </a:rPr>
            <a:t>viscerální metastázy </a:t>
          </a:r>
          <a:endParaRPr lang="en-US" sz="2400" dirty="0">
            <a:solidFill>
              <a:srgbClr val="FFFFFF"/>
            </a:solidFill>
          </a:endParaRPr>
        </a:p>
      </dgm:t>
    </dgm:pt>
    <dgm:pt modelId="{42DBEF3E-3597-5148-84B4-04A98B31F64C}" type="parTrans" cxnId="{3607E3F1-DF95-0D46-BF30-0967304CA836}">
      <dgm:prSet/>
      <dgm:spPr/>
      <dgm:t>
        <a:bodyPr/>
        <a:lstStyle/>
        <a:p>
          <a:endParaRPr lang="en-US"/>
        </a:p>
      </dgm:t>
    </dgm:pt>
    <dgm:pt modelId="{8848EA52-FC8F-2A43-BC74-861E54B8358D}" type="sibTrans" cxnId="{3607E3F1-DF95-0D46-BF30-0967304CA836}">
      <dgm:prSet/>
      <dgm:spPr/>
      <dgm:t>
        <a:bodyPr/>
        <a:lstStyle/>
        <a:p>
          <a:endParaRPr lang="en-US"/>
        </a:p>
      </dgm:t>
    </dgm:pt>
    <dgm:pt modelId="{4BA3329F-0267-2E4B-B056-C8C655E0801C}" type="pres">
      <dgm:prSet presAssocID="{4B0FF571-94E4-C94E-8B1D-5E5F3620C5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FA910F2-8F0B-AC49-85D2-6566A4C4936A}" type="pres">
      <dgm:prSet presAssocID="{3C9B24D2-9402-4B4F-9B26-EA51B6B27BC8}" presName="horFlow" presStyleCnt="0"/>
      <dgm:spPr/>
    </dgm:pt>
    <dgm:pt modelId="{D4B6D63F-F262-7342-BAC5-D2F415AF30CD}" type="pres">
      <dgm:prSet presAssocID="{3C9B24D2-9402-4B4F-9B26-EA51B6B27BC8}" presName="bigChev" presStyleLbl="node1" presStyleIdx="0" presStyleCnt="3" custScaleY="120168"/>
      <dgm:spPr/>
    </dgm:pt>
    <dgm:pt modelId="{44CCB155-B4D2-3741-BB90-EB036C60F0FC}" type="pres">
      <dgm:prSet presAssocID="{0A62A7D8-6ADE-074D-9521-D1F118CC08D3}" presName="parTrans" presStyleCnt="0"/>
      <dgm:spPr/>
    </dgm:pt>
    <dgm:pt modelId="{737C37D1-01FD-7E4F-8F0B-92414F222B0A}" type="pres">
      <dgm:prSet presAssocID="{CEF7335C-1D0D-4D47-932F-96AA1AE82FBF}" presName="node" presStyleLbl="alignAccFollowNode1" presStyleIdx="0" presStyleCnt="3" custScaleX="479953" custScaleY="144037" custLinFactNeighborX="-86582">
        <dgm:presLayoutVars>
          <dgm:bulletEnabled val="1"/>
        </dgm:presLayoutVars>
      </dgm:prSet>
      <dgm:spPr/>
    </dgm:pt>
    <dgm:pt modelId="{1F8E120D-761D-4F46-9403-0BC064ECCDB3}" type="pres">
      <dgm:prSet presAssocID="{3C9B24D2-9402-4B4F-9B26-EA51B6B27BC8}" presName="vSp" presStyleCnt="0"/>
      <dgm:spPr/>
    </dgm:pt>
    <dgm:pt modelId="{C4A002FE-CADB-9E4C-A02C-E858A4DB3019}" type="pres">
      <dgm:prSet presAssocID="{2D22BA23-A06F-544F-9C87-781271EDCC59}" presName="horFlow" presStyleCnt="0"/>
      <dgm:spPr/>
    </dgm:pt>
    <dgm:pt modelId="{8EB0971C-5A13-1749-BEAD-F4F7E40AA2EF}" type="pres">
      <dgm:prSet presAssocID="{2D22BA23-A06F-544F-9C87-781271EDCC59}" presName="bigChev" presStyleLbl="node1" presStyleIdx="1" presStyleCnt="3" custScaleY="112067"/>
      <dgm:spPr/>
    </dgm:pt>
    <dgm:pt modelId="{C7A86696-7D35-6144-B2BB-EACB748F1EEF}" type="pres">
      <dgm:prSet presAssocID="{B63CAAAC-FB87-654F-8277-7AD87CC04F61}" presName="parTrans" presStyleCnt="0"/>
      <dgm:spPr/>
    </dgm:pt>
    <dgm:pt modelId="{3FF06F22-4E6A-2C4B-BB3E-662AAB9C2599}" type="pres">
      <dgm:prSet presAssocID="{33789912-FF0E-5C4D-8D16-432FAC3D20F5}" presName="node" presStyleLbl="alignAccFollowNode1" presStyleIdx="1" presStyleCnt="3" custScaleX="479953" custScaleY="131307" custLinFactNeighborX="-81172">
        <dgm:presLayoutVars>
          <dgm:bulletEnabled val="1"/>
        </dgm:presLayoutVars>
      </dgm:prSet>
      <dgm:spPr/>
    </dgm:pt>
    <dgm:pt modelId="{885A7643-7E5C-FA4D-82CE-C009F11E3EE0}" type="pres">
      <dgm:prSet presAssocID="{2D22BA23-A06F-544F-9C87-781271EDCC59}" presName="vSp" presStyleCnt="0"/>
      <dgm:spPr/>
    </dgm:pt>
    <dgm:pt modelId="{1DF77EB9-FDF0-E544-9447-8C3A2B552B75}" type="pres">
      <dgm:prSet presAssocID="{C0A13781-5A34-F247-AAC4-06838A3E6F00}" presName="horFlow" presStyleCnt="0"/>
      <dgm:spPr/>
    </dgm:pt>
    <dgm:pt modelId="{1060EEC1-C5A9-1946-84FA-67443F5A31FD}" type="pres">
      <dgm:prSet presAssocID="{C0A13781-5A34-F247-AAC4-06838A3E6F00}" presName="bigChev" presStyleLbl="node1" presStyleIdx="2" presStyleCnt="3" custScaleY="114832"/>
      <dgm:spPr/>
    </dgm:pt>
    <dgm:pt modelId="{9A42707A-4C3B-644E-9E41-3591959B2F51}" type="pres">
      <dgm:prSet presAssocID="{42DBEF3E-3597-5148-84B4-04A98B31F64C}" presName="parTrans" presStyleCnt="0"/>
      <dgm:spPr/>
    </dgm:pt>
    <dgm:pt modelId="{1E9DE955-A374-7642-9ABA-DCFF7A12A5CC}" type="pres">
      <dgm:prSet presAssocID="{CEA01E97-3268-2043-8A9D-D089642F8416}" presName="node" presStyleLbl="alignAccFollowNode1" presStyleIdx="2" presStyleCnt="3" custScaleX="479953" custScaleY="134063" custLinFactNeighborX="-81172">
        <dgm:presLayoutVars>
          <dgm:bulletEnabled val="1"/>
        </dgm:presLayoutVars>
      </dgm:prSet>
      <dgm:spPr/>
    </dgm:pt>
  </dgm:ptLst>
  <dgm:cxnLst>
    <dgm:cxn modelId="{481A6238-ABDF-7E42-A187-14FC549D98AA}" type="presOf" srcId="{C0A13781-5A34-F247-AAC4-06838A3E6F00}" destId="{1060EEC1-C5A9-1946-84FA-67443F5A31FD}" srcOrd="0" destOrd="0" presId="urn:microsoft.com/office/officeart/2005/8/layout/lProcess3"/>
    <dgm:cxn modelId="{9843ED61-4BCF-0446-A158-585D302528D1}" srcId="{4B0FF571-94E4-C94E-8B1D-5E5F3620C5D2}" destId="{3C9B24D2-9402-4B4F-9B26-EA51B6B27BC8}" srcOrd="0" destOrd="0" parTransId="{A105962A-1824-A043-9CB6-5E4D8ED75527}" sibTransId="{C13FCB05-EBF1-434E-AD9C-91A1252910C3}"/>
    <dgm:cxn modelId="{DB4F704A-8268-6345-9D21-7F41532667DE}" type="presOf" srcId="{2D22BA23-A06F-544F-9C87-781271EDCC59}" destId="{8EB0971C-5A13-1749-BEAD-F4F7E40AA2EF}" srcOrd="0" destOrd="0" presId="urn:microsoft.com/office/officeart/2005/8/layout/lProcess3"/>
    <dgm:cxn modelId="{72046D72-AC7B-1F45-AFEA-74AC4C1937CB}" type="presOf" srcId="{33789912-FF0E-5C4D-8D16-432FAC3D20F5}" destId="{3FF06F22-4E6A-2C4B-BB3E-662AAB9C2599}" srcOrd="0" destOrd="0" presId="urn:microsoft.com/office/officeart/2005/8/layout/lProcess3"/>
    <dgm:cxn modelId="{6963E954-DB68-6643-9450-B84CAA32C437}" srcId="{2D22BA23-A06F-544F-9C87-781271EDCC59}" destId="{33789912-FF0E-5C4D-8D16-432FAC3D20F5}" srcOrd="0" destOrd="0" parTransId="{B63CAAAC-FB87-654F-8277-7AD87CC04F61}" sibTransId="{E6E3C3AB-0CD8-5642-9F1D-2E3709AB6BAA}"/>
    <dgm:cxn modelId="{24810359-EB02-7A49-A879-8BF9ED7F8D57}" type="presOf" srcId="{4B0FF571-94E4-C94E-8B1D-5E5F3620C5D2}" destId="{4BA3329F-0267-2E4B-B056-C8C655E0801C}" srcOrd="0" destOrd="0" presId="urn:microsoft.com/office/officeart/2005/8/layout/lProcess3"/>
    <dgm:cxn modelId="{9CDD7192-167A-774B-B922-55D6FC028A55}" srcId="{3C9B24D2-9402-4B4F-9B26-EA51B6B27BC8}" destId="{CEF7335C-1D0D-4D47-932F-96AA1AE82FBF}" srcOrd="0" destOrd="0" parTransId="{0A62A7D8-6ADE-074D-9521-D1F118CC08D3}" sibTransId="{F3433F8E-5283-834D-BA59-E04A7839E979}"/>
    <dgm:cxn modelId="{60960497-D111-164C-90CB-8F0CAC66F19C}" type="presOf" srcId="{3C9B24D2-9402-4B4F-9B26-EA51B6B27BC8}" destId="{D4B6D63F-F262-7342-BAC5-D2F415AF30CD}" srcOrd="0" destOrd="0" presId="urn:microsoft.com/office/officeart/2005/8/layout/lProcess3"/>
    <dgm:cxn modelId="{CC5B0CAD-B127-1F4E-9632-03A88185F1CC}" type="presOf" srcId="{CEA01E97-3268-2043-8A9D-D089642F8416}" destId="{1E9DE955-A374-7642-9ABA-DCFF7A12A5CC}" srcOrd="0" destOrd="0" presId="urn:microsoft.com/office/officeart/2005/8/layout/lProcess3"/>
    <dgm:cxn modelId="{A238B2C7-AF8A-5840-A7E6-49CF2025ED98}" srcId="{4B0FF571-94E4-C94E-8B1D-5E5F3620C5D2}" destId="{C0A13781-5A34-F247-AAC4-06838A3E6F00}" srcOrd="2" destOrd="0" parTransId="{7BAB4007-CA22-384A-B1BE-373E5221CECF}" sibTransId="{A2E9363B-94A3-7E49-87A0-E8F4D685799F}"/>
    <dgm:cxn modelId="{4527C9CA-7322-1442-80E9-BDEF39BDA030}" type="presOf" srcId="{CEF7335C-1D0D-4D47-932F-96AA1AE82FBF}" destId="{737C37D1-01FD-7E4F-8F0B-92414F222B0A}" srcOrd="0" destOrd="0" presId="urn:microsoft.com/office/officeart/2005/8/layout/lProcess3"/>
    <dgm:cxn modelId="{3607E3F1-DF95-0D46-BF30-0967304CA836}" srcId="{C0A13781-5A34-F247-AAC4-06838A3E6F00}" destId="{CEA01E97-3268-2043-8A9D-D089642F8416}" srcOrd="0" destOrd="0" parTransId="{42DBEF3E-3597-5148-84B4-04A98B31F64C}" sibTransId="{8848EA52-FC8F-2A43-BC74-861E54B8358D}"/>
    <dgm:cxn modelId="{D2BF61FD-7AC3-A146-9ACB-214237801FF7}" srcId="{4B0FF571-94E4-C94E-8B1D-5E5F3620C5D2}" destId="{2D22BA23-A06F-544F-9C87-781271EDCC59}" srcOrd="1" destOrd="0" parTransId="{C6C2C38A-DD19-6946-9542-772810412253}" sibTransId="{5D3AAB03-06C7-234B-898B-0BBCC0AE0A64}"/>
    <dgm:cxn modelId="{E66A6A9A-DD60-D44D-8292-98B5EFBC755A}" type="presParOf" srcId="{4BA3329F-0267-2E4B-B056-C8C655E0801C}" destId="{4FA910F2-8F0B-AC49-85D2-6566A4C4936A}" srcOrd="0" destOrd="0" presId="urn:microsoft.com/office/officeart/2005/8/layout/lProcess3"/>
    <dgm:cxn modelId="{920BD5CA-F120-DA4E-B927-72EA7B564A9A}" type="presParOf" srcId="{4FA910F2-8F0B-AC49-85D2-6566A4C4936A}" destId="{D4B6D63F-F262-7342-BAC5-D2F415AF30CD}" srcOrd="0" destOrd="0" presId="urn:microsoft.com/office/officeart/2005/8/layout/lProcess3"/>
    <dgm:cxn modelId="{25248ACE-DFDC-4046-AD9A-E4677FCA6EBD}" type="presParOf" srcId="{4FA910F2-8F0B-AC49-85D2-6566A4C4936A}" destId="{44CCB155-B4D2-3741-BB90-EB036C60F0FC}" srcOrd="1" destOrd="0" presId="urn:microsoft.com/office/officeart/2005/8/layout/lProcess3"/>
    <dgm:cxn modelId="{A3BA3FEA-7BD4-BC4D-901A-13D59F05F021}" type="presParOf" srcId="{4FA910F2-8F0B-AC49-85D2-6566A4C4936A}" destId="{737C37D1-01FD-7E4F-8F0B-92414F222B0A}" srcOrd="2" destOrd="0" presId="urn:microsoft.com/office/officeart/2005/8/layout/lProcess3"/>
    <dgm:cxn modelId="{AE5D1799-84CE-5548-A35C-3373BAC09906}" type="presParOf" srcId="{4BA3329F-0267-2E4B-B056-C8C655E0801C}" destId="{1F8E120D-761D-4F46-9403-0BC064ECCDB3}" srcOrd="1" destOrd="0" presId="urn:microsoft.com/office/officeart/2005/8/layout/lProcess3"/>
    <dgm:cxn modelId="{962F064D-308C-AD41-AE5B-2AAD289FAEEA}" type="presParOf" srcId="{4BA3329F-0267-2E4B-B056-C8C655E0801C}" destId="{C4A002FE-CADB-9E4C-A02C-E858A4DB3019}" srcOrd="2" destOrd="0" presId="urn:microsoft.com/office/officeart/2005/8/layout/lProcess3"/>
    <dgm:cxn modelId="{35BCD63F-412D-0945-9D35-0F9627C88843}" type="presParOf" srcId="{C4A002FE-CADB-9E4C-A02C-E858A4DB3019}" destId="{8EB0971C-5A13-1749-BEAD-F4F7E40AA2EF}" srcOrd="0" destOrd="0" presId="urn:microsoft.com/office/officeart/2005/8/layout/lProcess3"/>
    <dgm:cxn modelId="{03DE609F-ABAE-8044-B937-1AEED2EA748C}" type="presParOf" srcId="{C4A002FE-CADB-9E4C-A02C-E858A4DB3019}" destId="{C7A86696-7D35-6144-B2BB-EACB748F1EEF}" srcOrd="1" destOrd="0" presId="urn:microsoft.com/office/officeart/2005/8/layout/lProcess3"/>
    <dgm:cxn modelId="{9413A7F0-829B-594F-9356-56FD457911BA}" type="presParOf" srcId="{C4A002FE-CADB-9E4C-A02C-E858A4DB3019}" destId="{3FF06F22-4E6A-2C4B-BB3E-662AAB9C2599}" srcOrd="2" destOrd="0" presId="urn:microsoft.com/office/officeart/2005/8/layout/lProcess3"/>
    <dgm:cxn modelId="{EC87BD11-785E-984D-84F6-6CEAF65A5C23}" type="presParOf" srcId="{4BA3329F-0267-2E4B-B056-C8C655E0801C}" destId="{885A7643-7E5C-FA4D-82CE-C009F11E3EE0}" srcOrd="3" destOrd="0" presId="urn:microsoft.com/office/officeart/2005/8/layout/lProcess3"/>
    <dgm:cxn modelId="{FB9B276E-467D-A94E-BDF1-2F5043E22380}" type="presParOf" srcId="{4BA3329F-0267-2E4B-B056-C8C655E0801C}" destId="{1DF77EB9-FDF0-E544-9447-8C3A2B552B75}" srcOrd="4" destOrd="0" presId="urn:microsoft.com/office/officeart/2005/8/layout/lProcess3"/>
    <dgm:cxn modelId="{71DB0A17-A7F7-6E46-B2C7-47BCBF326CFF}" type="presParOf" srcId="{1DF77EB9-FDF0-E544-9447-8C3A2B552B75}" destId="{1060EEC1-C5A9-1946-84FA-67443F5A31FD}" srcOrd="0" destOrd="0" presId="urn:microsoft.com/office/officeart/2005/8/layout/lProcess3"/>
    <dgm:cxn modelId="{CFC67725-1165-AB46-A219-23EDE659173C}" type="presParOf" srcId="{1DF77EB9-FDF0-E544-9447-8C3A2B552B75}" destId="{9A42707A-4C3B-644E-9E41-3591959B2F51}" srcOrd="1" destOrd="0" presId="urn:microsoft.com/office/officeart/2005/8/layout/lProcess3"/>
    <dgm:cxn modelId="{D814681B-9122-BB44-AF54-4597456BA531}" type="presParOf" srcId="{1DF77EB9-FDF0-E544-9447-8C3A2B552B75}" destId="{1E9DE955-A374-7642-9ABA-DCFF7A12A5C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D63F-F262-7342-BAC5-D2F415AF30CD}">
      <dsp:nvSpPr>
        <dsp:cNvPr id="0" name=""/>
        <dsp:cNvSpPr/>
      </dsp:nvSpPr>
      <dsp:spPr>
        <a:xfrm>
          <a:off x="127811" y="738"/>
          <a:ext cx="856096" cy="411501"/>
        </a:xfrm>
        <a:prstGeom prst="chevron">
          <a:avLst/>
        </a:prstGeom>
        <a:solidFill>
          <a:srgbClr val="14475B"/>
        </a:solidFill>
        <a:ln>
          <a:solidFill>
            <a:srgbClr val="C1CED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bg1"/>
              </a:solidFill>
            </a:rPr>
            <a:t>1</a:t>
          </a:r>
        </a:p>
      </dsp:txBody>
      <dsp:txXfrm>
        <a:off x="333562" y="738"/>
        <a:ext cx="444595" cy="411501"/>
      </dsp:txXfrm>
    </dsp:sp>
    <dsp:sp modelId="{737C37D1-01FD-7E4F-8F0B-92414F222B0A}">
      <dsp:nvSpPr>
        <dsp:cNvPr id="0" name=""/>
        <dsp:cNvSpPr/>
      </dsp:nvSpPr>
      <dsp:spPr>
        <a:xfrm>
          <a:off x="776256" y="1795"/>
          <a:ext cx="3410355" cy="409387"/>
        </a:xfrm>
        <a:prstGeom prst="chevron">
          <a:avLst/>
        </a:prstGeom>
        <a:solidFill>
          <a:srgbClr val="1C6581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b="1" kern="1200" dirty="0">
              <a:solidFill>
                <a:srgbClr val="FFFFFF"/>
              </a:solidFill>
            </a:rPr>
            <a:t>  </a:t>
          </a:r>
          <a:r>
            <a:rPr lang="sk-SK" sz="2400" b="1" kern="1200" dirty="0">
              <a:solidFill>
                <a:srgbClr val="FFFFFF"/>
              </a:solidFill>
            </a:rPr>
            <a:t>GS</a:t>
          </a:r>
          <a:r>
            <a:rPr lang="en-US" sz="2400" b="1" kern="1200" dirty="0">
              <a:solidFill>
                <a:srgbClr val="FFFFFF"/>
              </a:solidFill>
            </a:rPr>
            <a:t> ≥</a:t>
          </a:r>
          <a:r>
            <a:rPr lang="cs-CZ" sz="2400" b="1" kern="1200" dirty="0">
              <a:solidFill>
                <a:srgbClr val="FFFFFF"/>
              </a:solidFill>
            </a:rPr>
            <a:t> </a:t>
          </a:r>
          <a:r>
            <a:rPr lang="en-US" sz="2400" b="1" kern="1200" dirty="0">
              <a:solidFill>
                <a:srgbClr val="FFFFFF"/>
              </a:solidFill>
            </a:rPr>
            <a:t>8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980950" y="1795"/>
        <a:ext cx="3000968" cy="409387"/>
      </dsp:txXfrm>
    </dsp:sp>
    <dsp:sp modelId="{8EB0971C-5A13-1749-BEAD-F4F7E40AA2EF}">
      <dsp:nvSpPr>
        <dsp:cNvPr id="0" name=""/>
        <dsp:cNvSpPr/>
      </dsp:nvSpPr>
      <dsp:spPr>
        <a:xfrm>
          <a:off x="127811" y="460181"/>
          <a:ext cx="856096" cy="383760"/>
        </a:xfrm>
        <a:prstGeom prst="chevron">
          <a:avLst/>
        </a:prstGeom>
        <a:solidFill>
          <a:srgbClr val="14475B"/>
        </a:solidFill>
        <a:ln>
          <a:solidFill>
            <a:srgbClr val="C1CED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2</a:t>
          </a:r>
        </a:p>
      </dsp:txBody>
      <dsp:txXfrm>
        <a:off x="319691" y="460181"/>
        <a:ext cx="472336" cy="383760"/>
      </dsp:txXfrm>
    </dsp:sp>
    <dsp:sp modelId="{3FF06F22-4E6A-2C4B-BB3E-662AAB9C2599}">
      <dsp:nvSpPr>
        <dsp:cNvPr id="0" name=""/>
        <dsp:cNvSpPr/>
      </dsp:nvSpPr>
      <dsp:spPr>
        <a:xfrm>
          <a:off x="782277" y="465459"/>
          <a:ext cx="3410355" cy="373206"/>
        </a:xfrm>
        <a:prstGeom prst="chevron">
          <a:avLst/>
        </a:prstGeom>
        <a:solidFill>
          <a:srgbClr val="1C6581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rgbClr val="FFFFFF"/>
              </a:solidFill>
            </a:rPr>
            <a:t>  </a:t>
          </a:r>
          <a:r>
            <a:rPr lang="en-US" sz="2400" b="1" kern="1200" dirty="0">
              <a:solidFill>
                <a:srgbClr val="FFFFFF"/>
              </a:solidFill>
            </a:rPr>
            <a:t>≥</a:t>
          </a:r>
          <a:r>
            <a:rPr lang="sk-SK" sz="2400" b="1" kern="1200" dirty="0">
              <a:solidFill>
                <a:srgbClr val="FFFFFF"/>
              </a:solidFill>
            </a:rPr>
            <a:t> 3 kostní metastázy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968880" y="465459"/>
        <a:ext cx="3037149" cy="373206"/>
      </dsp:txXfrm>
    </dsp:sp>
    <dsp:sp modelId="{1060EEC1-C5A9-1946-84FA-67443F5A31FD}">
      <dsp:nvSpPr>
        <dsp:cNvPr id="0" name=""/>
        <dsp:cNvSpPr/>
      </dsp:nvSpPr>
      <dsp:spPr>
        <a:xfrm>
          <a:off x="127811" y="891884"/>
          <a:ext cx="856096" cy="393229"/>
        </a:xfrm>
        <a:prstGeom prst="chevron">
          <a:avLst/>
        </a:prstGeom>
        <a:solidFill>
          <a:srgbClr val="14475B"/>
        </a:solidFill>
        <a:ln>
          <a:solidFill>
            <a:srgbClr val="C1CED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3</a:t>
          </a:r>
        </a:p>
      </dsp:txBody>
      <dsp:txXfrm>
        <a:off x="324426" y="891884"/>
        <a:ext cx="462867" cy="393229"/>
      </dsp:txXfrm>
    </dsp:sp>
    <dsp:sp modelId="{1E9DE955-A374-7642-9ABA-DCFF7A12A5CC}">
      <dsp:nvSpPr>
        <dsp:cNvPr id="0" name=""/>
        <dsp:cNvSpPr/>
      </dsp:nvSpPr>
      <dsp:spPr>
        <a:xfrm>
          <a:off x="782277" y="897978"/>
          <a:ext cx="3410355" cy="381039"/>
        </a:xfrm>
        <a:prstGeom prst="chevron">
          <a:avLst/>
        </a:prstGeom>
        <a:solidFill>
          <a:srgbClr val="1C6581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200" b="1" kern="1200" dirty="0">
              <a:solidFill>
                <a:srgbClr val="FFFFFF"/>
              </a:solidFill>
            </a:rPr>
            <a:t>  </a:t>
          </a:r>
          <a:r>
            <a:rPr lang="sk-SK" sz="2400" b="1" kern="1200" dirty="0">
              <a:solidFill>
                <a:srgbClr val="FFFFFF"/>
              </a:solidFill>
            </a:rPr>
            <a:t>viscerální metastázy 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972797" y="897978"/>
        <a:ext cx="3029316" cy="38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3B357-51E8-4DCF-9C5C-54266012B4D6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E50D-1BC5-4E5F-8E56-01070120CB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2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67E1604-3837-4254-ADF8-BA8A70B7E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B709B5B3-CFC5-4861-9401-EFB598CB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cs-CZ">
                <a:latin typeface="Arial" panose="020B0604020202020204" pitchFamily="34" charset="0"/>
              </a:rPr>
              <a:t>From the time development ADT had proven to be a vital mainstay in the treatment of PCa </a:t>
            </a:r>
          </a:p>
          <a:p>
            <a:pPr marL="171450" indent="-171450">
              <a:buFontTx/>
              <a:buChar char="•"/>
            </a:pPr>
            <a:r>
              <a:rPr lang="en-GB" altLang="cs-CZ">
                <a:latin typeface="Arial" panose="020B0604020202020204" pitchFamily="34" charset="0"/>
              </a:rPr>
              <a:t>As noted in a 2008 review, ‘i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n the clinical setting, the importance of </a:t>
            </a:r>
            <a:r>
              <a:rPr lang="en-GB" altLang="cs-CZ">
                <a:latin typeface="Arial" panose="020B0604020202020204" pitchFamily="34" charset="0"/>
                <a:cs typeface="Arial" panose="020B0604020202020204" pitchFamily="34" charset="0"/>
              </a:rPr>
              <a:t>testosterone in the management of prostate carcinoma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is so well entrenched that therapies directed at treating </a:t>
            </a:r>
            <a:r>
              <a:rPr lang="en-GB" altLang="cs-CZ">
                <a:latin typeface="Arial" panose="020B0604020202020204" pitchFamily="34" charset="0"/>
              </a:rPr>
              <a:t>PCa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on a hormonal basis need only to demonstrate achievement of castrate levels of testosterone for approval by the FDA.’</a:t>
            </a:r>
          </a:p>
          <a:p>
            <a:pPr marL="171450" indent="-171450">
              <a:buFontTx/>
              <a:buChar char="•"/>
            </a:pP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ADT treatment is now</a:t>
            </a:r>
            <a:r>
              <a:rPr lang="en-US" altLang="cs-CZ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given to younger men with non-metastatic and recurrent disease, sometimes as a primary single-agent therapy</a:t>
            </a:r>
          </a:p>
          <a:p>
            <a:pPr marL="171450" indent="-171450">
              <a:buFontTx/>
              <a:buChar char="•"/>
            </a:pPr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FE516C24-5878-4346-BAB8-7296C8254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3D7CD3-C778-4DFE-A634-7CA2F17A6FFA}" type="slidenum">
              <a:rPr lang="fr-FR" altLang="en-US"/>
              <a:pPr>
                <a:spcBef>
                  <a:spcPct val="0"/>
                </a:spcBef>
              </a:pPr>
              <a:t>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757" y="8949828"/>
            <a:ext cx="3043344" cy="251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3113" indent="-278120" eaLnBrk="0" hangingPunct="0">
              <a:spcBef>
                <a:spcPct val="3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2482" indent="-222496" eaLnBrk="0" hangingPunct="0">
              <a:spcBef>
                <a:spcPct val="3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57475" indent="-222496" eaLnBrk="0" hangingPunct="0">
              <a:spcBef>
                <a:spcPct val="3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02467" indent="-222496" eaLnBrk="0" hangingPunct="0">
              <a:spcBef>
                <a:spcPct val="3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CFF11D-FCC6-452F-964C-A6539B6AF083}" type="slidenum">
              <a:rPr lang="en-US" altLang="en-US" sz="10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 dirty="0"/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9" tIns="45345" rIns="90689" bIns="45345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ARN-509 is a selective AR antagonist in the same class as enzalutamide.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0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0F93-4180-43B5-87FE-293E15D787E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30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1D735-9201-4526-AC7E-5E576D5A73FF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5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0F93-4180-43B5-87FE-293E15D787E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8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60F93-4180-43B5-87FE-293E15D787E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0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78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E50D-1BC5-4E5F-8E56-01070120CBCC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17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1025525"/>
            <a:ext cx="4675187" cy="3506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83168" y="4871781"/>
            <a:ext cx="4938770" cy="179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6936" indent="-196936">
              <a:lnSpc>
                <a:spcPct val="97000"/>
              </a:lnSpc>
              <a:spcBef>
                <a:spcPct val="0"/>
              </a:spcBef>
              <a:buSzPct val="45000"/>
              <a:tabLst>
                <a:tab pos="660315" algn="l"/>
                <a:tab pos="1320628" algn="l"/>
                <a:tab pos="1980944" algn="l"/>
                <a:tab pos="2641257" algn="l"/>
                <a:tab pos="3301572" algn="l"/>
                <a:tab pos="3961885" algn="l"/>
                <a:tab pos="4622200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9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9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7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9149">
              <a:defRPr/>
            </a:pPr>
            <a:fld id="{65BB8463-FF47-4AB8-A37C-6B473AF28FBD}" type="slidenum">
              <a:rPr lang="en-US" sz="2000" kern="0">
                <a:solidFill>
                  <a:sysClr val="windowText" lastClr="000000"/>
                </a:solidFill>
              </a:rPr>
              <a:pPr defTabSz="979149">
                <a:defRPr/>
              </a:pPr>
              <a:t>13</a:t>
            </a:fld>
            <a:endParaRPr lang="en-US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9149">
              <a:defRPr/>
            </a:pPr>
            <a:fld id="{65BB8463-FF47-4AB8-A37C-6B473AF28FBD}" type="slidenum">
              <a:rPr lang="en-US" sz="2000" kern="0">
                <a:solidFill>
                  <a:sysClr val="windowText" lastClr="000000"/>
                </a:solidFill>
              </a:rPr>
              <a:pPr defTabSz="979149">
                <a:defRPr/>
              </a:pPr>
              <a:t>14</a:t>
            </a:fld>
            <a:endParaRPr lang="en-US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LATITUDE: A Phase 3 trial of ABI in patients with newly diagnosed, high-risk, </a:t>
            </a:r>
            <a:r>
              <a:rPr lang="en-US" sz="1000" b="1" dirty="0" err="1"/>
              <a:t>mHNPC</a:t>
            </a:r>
            <a:r>
              <a:rPr lang="en-US" sz="1000" b="1" dirty="0"/>
              <a:t>:</a:t>
            </a:r>
          </a:p>
          <a:p>
            <a:r>
              <a:rPr lang="en-US" sz="1000" dirty="0"/>
              <a:t>The purpose of this study is to determine if newly diagnosed (within previous 3 months) participants with </a:t>
            </a:r>
            <a:r>
              <a:rPr lang="en-US" sz="1000" dirty="0" err="1"/>
              <a:t>mHNPC</a:t>
            </a:r>
            <a:r>
              <a:rPr lang="en-US" sz="1000" dirty="0"/>
              <a:t> who have high-risk prognostic factors will benefit from the addition of ABI and low-dose P to ADT therapy</a:t>
            </a:r>
          </a:p>
          <a:p>
            <a:endParaRPr lang="en-US" sz="1000" dirty="0"/>
          </a:p>
          <a:p>
            <a:r>
              <a:rPr lang="en-US" sz="1000" i="1" dirty="0"/>
              <a:t>Inclusion Criteria: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Newly diagnosed metastatic prostate cancer within 3 months prior to randomization with histologically or </a:t>
            </a:r>
            <a:r>
              <a:rPr lang="en-US" sz="1000" dirty="0" err="1"/>
              <a:t>cytologically</a:t>
            </a:r>
            <a:r>
              <a:rPr lang="en-US" sz="1000" dirty="0"/>
              <a:t> confirmed adenocarcinoma of the prostate without neuroendocrine differentiation or small cell histology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Distant metastatic disease 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At least 2 of the following high-risk prognostic factors: Gleason score of greater than or equal to (≥8); presence of 3 or more lesions on bone scan; presence of measurable visceral (excluding lymph node disease) metastasis on CT or MRI Response Evaluation Criteria in Solid Tumors (RECIST) Version 1.1 scan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ECOG performance status grade of 0, 1 or 2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Adequate hematologic, hepatic, and renal function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Agrees to protocol-defined use of effective contraception</a:t>
            </a:r>
          </a:p>
          <a:p>
            <a:endParaRPr lang="en-US" sz="1000" dirty="0"/>
          </a:p>
          <a:p>
            <a:r>
              <a:rPr lang="en-US" sz="1000" i="1" dirty="0"/>
              <a:t>Exclusion Criteria: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Active infection or other medical condition that would make prednisone use contraindicated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Any chronic medical condition requiring a higher systemic dose of corticosteroid than 5 mg P per day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Pathological finding consistent with small cell carcinoma of the prostate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Known brain metastasis</a:t>
            </a:r>
          </a:p>
          <a:p>
            <a:pPr marL="172202" indent="-172202">
              <a:buFont typeface="Arial" panose="020B0604020202020204" pitchFamily="34" charset="0"/>
              <a:buChar char="•"/>
            </a:pPr>
            <a:r>
              <a:rPr lang="en-US" sz="1000" dirty="0"/>
              <a:t>Any prior pharmacotherapy, radiation therapy, or surgery for metastatic prostate cancer (the following exception are permitted): up to 3 months of ADT with </a:t>
            </a:r>
            <a:r>
              <a:rPr lang="en-US" sz="1000" dirty="0" err="1"/>
              <a:t>lutenizing</a:t>
            </a:r>
            <a:r>
              <a:rPr lang="en-US" sz="1000" dirty="0"/>
              <a:t> hormone releasing hormone agonists or antagonists or orchiectomy with or without concurrent anti-androgens prior Cycle 1 Day 1; participants may have one course of palliative radiation or surgical therapy to treat symptoms resulting from metastatic disease if it was administered at least 28 days prior to Cycle 1 Day 1)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</p:spTree>
    <p:extLst>
      <p:ext uri="{BB962C8B-B14F-4D97-AF65-F5344CB8AC3E}">
        <p14:creationId xmlns:p14="http://schemas.microsoft.com/office/powerpoint/2010/main" val="341556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A8CA-5D6B-4F9A-AD8F-060B02BCEB93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6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Medián </a:t>
            </a:r>
            <a:r>
              <a:rPr lang="cs-CZ" dirty="0" err="1"/>
              <a:t>FU</a:t>
            </a:r>
            <a:r>
              <a:rPr lang="cs-CZ" dirty="0"/>
              <a:t> 30,4 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4663-BC07-4608-968B-F4F9774EC46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00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15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25" y="1370014"/>
            <a:ext cx="8005988" cy="4358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16626" y="6374164"/>
            <a:ext cx="7372769" cy="284333"/>
          </a:xfrm>
        </p:spPr>
        <p:txBody>
          <a:bodyPr lIns="90000" tIns="46800" rIns="90000" bIns="4680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0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50" y="6365829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6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80808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8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0" y="6021388"/>
            <a:ext cx="3690938" cy="287337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 cap="none" baseline="0">
                <a:solidFill>
                  <a:srgbClr val="0B4055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2813" y="6021388"/>
            <a:ext cx="3659187" cy="287337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 cap="none" baseline="0">
                <a:solidFill>
                  <a:srgbClr val="0B4055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6C767C7-7A75-43B9-866F-2BCCFD9605F9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801813" y="6308725"/>
            <a:ext cx="5545137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1" hangingPunct="1"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Ipsen Highly confidential – Do not distribute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A8433EB-AEF9-4539-9497-3E893D8FD7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258888" y="6308725"/>
            <a:ext cx="431800" cy="38100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2B18F45C-99E0-43A1-8AE9-D6CC4A7EBA5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043343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79"/>
              </a:spcBef>
              <a:defRPr>
                <a:latin typeface="Verdana" pitchFamily="34" charset="0"/>
              </a:defRPr>
            </a:lvl1pPr>
            <a:lvl2pPr>
              <a:spcBef>
                <a:spcPts val="439"/>
              </a:spcBef>
              <a:defRPr>
                <a:latin typeface="Verdana" pitchFamily="34" charset="0"/>
              </a:defRPr>
            </a:lvl2pPr>
            <a:lvl3pPr>
              <a:spcBef>
                <a:spcPts val="219"/>
              </a:spcBef>
              <a:defRPr>
                <a:latin typeface="Verdana" pitchFamily="34" charset="0"/>
              </a:defRPr>
            </a:lvl3pPr>
            <a:lvl4pPr>
              <a:spcBef>
                <a:spcPts val="146"/>
              </a:spcBef>
              <a:defRPr>
                <a:latin typeface="Verdana" pitchFamily="34" charset="0"/>
              </a:defRPr>
            </a:lvl4pPr>
            <a:lvl5pPr>
              <a:spcBef>
                <a:spcPts val="73"/>
              </a:spcBef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84672" y="6482291"/>
            <a:ext cx="398462" cy="227178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59">
                <a:solidFill>
                  <a:schemeClr val="bg1"/>
                </a:solidFill>
                <a:latin typeface="Verdana" pitchFamily="34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4EB35-EE5A-448A-9E19-B03AC0E4DE9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8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3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86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73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66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9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5F99-DBC2-4A78-AC4B-7AB5B131A1A8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AFF-3CD5-4973-BC84-E8C2C975B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0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lancet/issue/vol387no10024/PIIS0140-6736(16)X0013-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Metastatický karcinom prostaty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Katolická</a:t>
            </a:r>
          </a:p>
          <a:p>
            <a:r>
              <a:rPr lang="cs-CZ" dirty="0"/>
              <a:t>FN u svaté Anny, Brno</a:t>
            </a:r>
          </a:p>
        </p:txBody>
      </p:sp>
    </p:spTree>
    <p:extLst>
      <p:ext uri="{BB962C8B-B14F-4D97-AF65-F5344CB8AC3E}">
        <p14:creationId xmlns:p14="http://schemas.microsoft.com/office/powerpoint/2010/main" val="286627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1227B-D6A3-4A89-A963-CA885792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4542" y="265423"/>
            <a:ext cx="8077898" cy="865672"/>
          </a:xfrm>
        </p:spPr>
        <p:txBody>
          <a:bodyPr>
            <a:noAutofit/>
          </a:bodyPr>
          <a:lstStyle/>
          <a:p>
            <a:r>
              <a:rPr lang="cs-CZ" sz="3600" b="1" dirty="0"/>
              <a:t>Efekt: SOC + Doc v porovnání se samotnou SOC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6BE17-251C-45F1-BBF3-FAFF8A45C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744" y="1622009"/>
            <a:ext cx="3827721" cy="3656118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SOC vs SOC + Doc</a:t>
            </a:r>
          </a:p>
          <a:p>
            <a:r>
              <a:rPr lang="cs-CZ" dirty="0"/>
              <a:t>celá populace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3DBB9A-5D3D-40F5-8C03-7754308B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77927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/>
              <a:t>SOC vs SOC + Doc</a:t>
            </a:r>
          </a:p>
          <a:p>
            <a:r>
              <a:rPr lang="cs-CZ" dirty="0">
                <a:solidFill>
                  <a:srgbClr val="FF0000"/>
                </a:solidFill>
              </a:rPr>
              <a:t>M1 populace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28D3CE3-80A2-4585-BAE8-B79B6DEABE4B}"/>
              </a:ext>
            </a:extLst>
          </p:cNvPr>
          <p:cNvGraphicFramePr>
            <a:graphicFrameLocks noGrp="1"/>
          </p:cNvGraphicFramePr>
          <p:nvPr/>
        </p:nvGraphicFramePr>
        <p:xfrm>
          <a:off x="582133" y="3018318"/>
          <a:ext cx="3588489" cy="225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895">
                  <a:extLst>
                    <a:ext uri="{9D8B030D-6E8A-4147-A177-3AD203B41FA5}">
                      <a16:colId xmlns:a16="http://schemas.microsoft.com/office/drawing/2014/main" val="3627135967"/>
                    </a:ext>
                  </a:extLst>
                </a:gridCol>
                <a:gridCol w="738529">
                  <a:extLst>
                    <a:ext uri="{9D8B030D-6E8A-4147-A177-3AD203B41FA5}">
                      <a16:colId xmlns:a16="http://schemas.microsoft.com/office/drawing/2014/main" val="458985100"/>
                    </a:ext>
                  </a:extLst>
                </a:gridCol>
                <a:gridCol w="1057520">
                  <a:extLst>
                    <a:ext uri="{9D8B030D-6E8A-4147-A177-3AD203B41FA5}">
                      <a16:colId xmlns:a16="http://schemas.microsoft.com/office/drawing/2014/main" val="613979584"/>
                    </a:ext>
                  </a:extLst>
                </a:gridCol>
                <a:gridCol w="864545">
                  <a:extLst>
                    <a:ext uri="{9D8B030D-6E8A-4147-A177-3AD203B41FA5}">
                      <a16:colId xmlns:a16="http://schemas.microsoft.com/office/drawing/2014/main" val="4197074298"/>
                    </a:ext>
                  </a:extLst>
                </a:gridCol>
              </a:tblGrid>
              <a:tr h="550235">
                <a:tc>
                  <a:txBody>
                    <a:bodyPr/>
                    <a:lstStyle/>
                    <a:p>
                      <a:r>
                        <a:rPr lang="cs-CZ" sz="1400" dirty="0"/>
                        <a:t>Efekt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 + Doc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Přínos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6940055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endParaRPr lang="cs-CZ" sz="1100" dirty="0"/>
                    </a:p>
                    <a:p>
                      <a:r>
                        <a:rPr lang="cs-CZ" sz="1100" dirty="0"/>
                        <a:t>    </a:t>
                      </a:r>
                      <a:r>
                        <a:rPr lang="cs-CZ" sz="1200" dirty="0"/>
                        <a:t>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3360765"/>
                  </a:ext>
                </a:extLst>
              </a:tr>
              <a:tr h="667164">
                <a:tc>
                  <a:txBody>
                    <a:bodyPr/>
                    <a:lstStyle/>
                    <a:p>
                      <a:r>
                        <a:rPr lang="cs-CZ" sz="1100" dirty="0"/>
                        <a:t>OS </a:t>
                      </a:r>
                    </a:p>
                    <a:p>
                      <a:r>
                        <a:rPr lang="cs-CZ" sz="1100" dirty="0"/>
                        <a:t>měsíce;</a:t>
                      </a:r>
                    </a:p>
                    <a:p>
                      <a:r>
                        <a:rPr lang="cs-CZ" sz="1100" dirty="0"/>
                        <a:t>medián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81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</a:p>
                    <a:p>
                      <a:r>
                        <a:rPr lang="cs-CZ" sz="1400" dirty="0"/>
                        <a:t>měsíců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2751027"/>
                  </a:ext>
                </a:extLst>
              </a:tr>
              <a:tr h="555971">
                <a:tc>
                  <a:txBody>
                    <a:bodyPr/>
                    <a:lstStyle/>
                    <a:p>
                      <a:r>
                        <a:rPr lang="cs-CZ" sz="1400" dirty="0"/>
                        <a:t>   </a:t>
                      </a:r>
                      <a:r>
                        <a:rPr lang="cs-CZ" sz="1200" dirty="0"/>
                        <a:t>5letého přežití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8 %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8108479"/>
                  </a:ext>
                </a:extLst>
              </a:tr>
            </a:tbl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2C2E20-4962-46A0-A17D-5F2CA39EEC0C}"/>
              </a:ext>
            </a:extLst>
          </p:cNvPr>
          <p:cNvCxnSpPr>
            <a:cxnSpLocks/>
          </p:cNvCxnSpPr>
          <p:nvPr/>
        </p:nvCxnSpPr>
        <p:spPr>
          <a:xfrm>
            <a:off x="637954" y="3743989"/>
            <a:ext cx="0" cy="199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191C297-CACC-43BA-ADBB-1F984519B0EA}"/>
              </a:ext>
            </a:extLst>
          </p:cNvPr>
          <p:cNvCxnSpPr>
            <a:cxnSpLocks/>
          </p:cNvCxnSpPr>
          <p:nvPr/>
        </p:nvCxnSpPr>
        <p:spPr>
          <a:xfrm flipV="1">
            <a:off x="637954" y="4783026"/>
            <a:ext cx="1" cy="204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278C4569-BF8A-425B-B891-CC957399B3F0}"/>
              </a:ext>
            </a:extLst>
          </p:cNvPr>
          <p:cNvGraphicFramePr>
            <a:graphicFrameLocks noGrp="1"/>
          </p:cNvGraphicFramePr>
          <p:nvPr/>
        </p:nvGraphicFramePr>
        <p:xfrm>
          <a:off x="4776677" y="3018318"/>
          <a:ext cx="3620388" cy="225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97">
                  <a:extLst>
                    <a:ext uri="{9D8B030D-6E8A-4147-A177-3AD203B41FA5}">
                      <a16:colId xmlns:a16="http://schemas.microsoft.com/office/drawing/2014/main" val="2652959430"/>
                    </a:ext>
                  </a:extLst>
                </a:gridCol>
                <a:gridCol w="905097">
                  <a:extLst>
                    <a:ext uri="{9D8B030D-6E8A-4147-A177-3AD203B41FA5}">
                      <a16:colId xmlns:a16="http://schemas.microsoft.com/office/drawing/2014/main" val="2218170465"/>
                    </a:ext>
                  </a:extLst>
                </a:gridCol>
                <a:gridCol w="905097">
                  <a:extLst>
                    <a:ext uri="{9D8B030D-6E8A-4147-A177-3AD203B41FA5}">
                      <a16:colId xmlns:a16="http://schemas.microsoft.com/office/drawing/2014/main" val="823300293"/>
                    </a:ext>
                  </a:extLst>
                </a:gridCol>
                <a:gridCol w="905097">
                  <a:extLst>
                    <a:ext uri="{9D8B030D-6E8A-4147-A177-3AD203B41FA5}">
                      <a16:colId xmlns:a16="http://schemas.microsoft.com/office/drawing/2014/main" val="1632611024"/>
                    </a:ext>
                  </a:extLst>
                </a:gridCol>
              </a:tblGrid>
              <a:tr h="528603">
                <a:tc>
                  <a:txBody>
                    <a:bodyPr/>
                    <a:lstStyle/>
                    <a:p>
                      <a:r>
                        <a:rPr lang="cs-CZ" sz="1400" dirty="0"/>
                        <a:t>Efekt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 + Doc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Přínos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5410720"/>
                  </a:ext>
                </a:extLst>
              </a:tr>
              <a:tr h="528603">
                <a:tc>
                  <a:txBody>
                    <a:bodyPr/>
                    <a:lstStyle/>
                    <a:p>
                      <a:r>
                        <a:rPr lang="cs-CZ" sz="1200" dirty="0"/>
                        <a:t>    </a:t>
                      </a:r>
                    </a:p>
                    <a:p>
                      <a:r>
                        <a:rPr lang="cs-CZ" sz="1200" dirty="0"/>
                        <a:t>    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644977"/>
                  </a:ext>
                </a:extLst>
              </a:tr>
              <a:tr h="655965">
                <a:tc>
                  <a:txBody>
                    <a:bodyPr/>
                    <a:lstStyle/>
                    <a:p>
                      <a:r>
                        <a:rPr lang="cs-CZ" sz="1100" dirty="0"/>
                        <a:t>OS </a:t>
                      </a:r>
                    </a:p>
                    <a:p>
                      <a:r>
                        <a:rPr lang="cs-CZ" sz="1100" dirty="0"/>
                        <a:t>měsíce;</a:t>
                      </a:r>
                    </a:p>
                    <a:p>
                      <a:r>
                        <a:rPr lang="cs-CZ" sz="1100" dirty="0"/>
                        <a:t>medián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</a:t>
                      </a:r>
                    </a:p>
                    <a:p>
                      <a:r>
                        <a:rPr lang="cs-CZ" sz="1400" dirty="0"/>
                        <a:t>měsíců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4946548"/>
                  </a:ext>
                </a:extLst>
              </a:tr>
              <a:tr h="546638">
                <a:tc>
                  <a:txBody>
                    <a:bodyPr/>
                    <a:lstStyle/>
                    <a:p>
                      <a:r>
                        <a:rPr lang="cs-CZ" sz="1400" dirty="0"/>
                        <a:t>   </a:t>
                      </a:r>
                      <a:r>
                        <a:rPr lang="cs-CZ" sz="1200" dirty="0"/>
                        <a:t>5letého přežití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11 %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7203994"/>
                  </a:ext>
                </a:extLst>
              </a:tr>
            </a:tbl>
          </a:graphicData>
        </a:graphic>
      </p:graphicFrame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DC5DF3A-7D36-48D6-AD34-14277C6D04C1}"/>
              </a:ext>
            </a:extLst>
          </p:cNvPr>
          <p:cNvCxnSpPr>
            <a:cxnSpLocks/>
          </p:cNvCxnSpPr>
          <p:nvPr/>
        </p:nvCxnSpPr>
        <p:spPr>
          <a:xfrm>
            <a:off x="637955" y="3743989"/>
            <a:ext cx="0" cy="199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4312B3E-5415-4090-9D80-1D08A4491C08}"/>
              </a:ext>
            </a:extLst>
          </p:cNvPr>
          <p:cNvCxnSpPr>
            <a:cxnSpLocks/>
          </p:cNvCxnSpPr>
          <p:nvPr/>
        </p:nvCxnSpPr>
        <p:spPr>
          <a:xfrm>
            <a:off x="4928191" y="354462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F0F4E437-B58E-482E-86F5-DEECAB5DE85C}"/>
              </a:ext>
            </a:extLst>
          </p:cNvPr>
          <p:cNvCxnSpPr>
            <a:cxnSpLocks/>
          </p:cNvCxnSpPr>
          <p:nvPr/>
        </p:nvCxnSpPr>
        <p:spPr>
          <a:xfrm>
            <a:off x="4872370" y="3743989"/>
            <a:ext cx="0" cy="199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F3061A74-7241-4A24-8363-8DD81AD5EF0F}"/>
              </a:ext>
            </a:extLst>
          </p:cNvPr>
          <p:cNvCxnSpPr>
            <a:cxnSpLocks/>
          </p:cNvCxnSpPr>
          <p:nvPr/>
        </p:nvCxnSpPr>
        <p:spPr>
          <a:xfrm flipV="1">
            <a:off x="4872370" y="4812562"/>
            <a:ext cx="0" cy="175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DFFA6DB4-A4A1-45C6-882C-4408DAA41A8C}"/>
              </a:ext>
            </a:extLst>
          </p:cNvPr>
          <p:cNvSpPr/>
          <p:nvPr/>
        </p:nvSpPr>
        <p:spPr>
          <a:xfrm>
            <a:off x="454543" y="5591174"/>
            <a:ext cx="7942522" cy="26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675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Scher</a:t>
            </a:r>
            <a:r>
              <a:rPr lang="cs-CZ" sz="67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Lancet </a:t>
            </a:r>
            <a:r>
              <a:rPr lang="cs-CZ" sz="675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Volume</a:t>
            </a:r>
            <a:r>
              <a:rPr lang="cs-CZ" sz="67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387</a:t>
            </a:r>
            <a:r>
              <a:rPr lang="en-US" sz="675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675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</a:t>
            </a:r>
            <a:r>
              <a:rPr lang="en-US" sz="675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10024</a:t>
            </a:r>
            <a:r>
              <a:rPr lang="en-US" sz="675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67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P1135-1137, March 19, 2016</a:t>
            </a:r>
            <a:endParaRPr lang="cs-CZ" sz="67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9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Výsledky SOC + Doc v rámci studie STAMPEDE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prokázaný </a:t>
            </a:r>
            <a:r>
              <a:rPr lang="cs-CZ" b="1" dirty="0"/>
              <a:t>přínos</a:t>
            </a:r>
            <a:r>
              <a:rPr lang="cs-CZ" dirty="0"/>
              <a:t> </a:t>
            </a:r>
            <a:r>
              <a:rPr lang="cs-CZ" b="1" dirty="0"/>
              <a:t>časné chemoterapie v kombinaci se standardem léčby (ADT) </a:t>
            </a:r>
            <a:r>
              <a:rPr lang="cs-CZ" dirty="0"/>
              <a:t>u mužů s metastatickým onemocněním při diagnóze nebo u pacientů s metastatickým onemocněním po lokální terapii s ohledem na faktory pacienta, které mohou ovlivnit toleranci a bezpečnost</a:t>
            </a:r>
          </a:p>
          <a:p>
            <a:pPr marL="685800" lvl="2" indent="0">
              <a:buNone/>
            </a:pPr>
            <a:endParaRPr lang="cs-CZ" dirty="0"/>
          </a:p>
          <a:p>
            <a:pPr marL="685800" lvl="2" indent="0">
              <a:buNone/>
            </a:pPr>
            <a:r>
              <a:rPr lang="cs-CZ" dirty="0"/>
              <a:t>Metaanalýza (</a:t>
            </a:r>
            <a:r>
              <a:rPr lang="en-US" dirty="0"/>
              <a:t>Claire </a:t>
            </a:r>
            <a:r>
              <a:rPr lang="en-US" dirty="0" err="1"/>
              <a:t>Valeová</a:t>
            </a:r>
            <a:r>
              <a:rPr lang="cs-CZ" dirty="0"/>
              <a:t>)</a:t>
            </a:r>
            <a:r>
              <a:rPr lang="en-US" dirty="0"/>
              <a:t> pro </a:t>
            </a:r>
            <a:r>
              <a:rPr lang="en-US" dirty="0" err="1"/>
              <a:t>metastatické</a:t>
            </a:r>
            <a:r>
              <a:rPr lang="en-US" dirty="0"/>
              <a:t> (M1) </a:t>
            </a:r>
            <a:r>
              <a:rPr lang="en-US" dirty="0" err="1"/>
              <a:t>onemocnění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výsledcích</a:t>
            </a:r>
            <a:r>
              <a:rPr lang="en-US" dirty="0"/>
              <a:t> CHAARTED,  GETUG-AFU </a:t>
            </a:r>
            <a:r>
              <a:rPr lang="cs-CZ" dirty="0"/>
              <a:t>a</a:t>
            </a:r>
            <a:r>
              <a:rPr lang="en-US" dirty="0"/>
              <a:t> STAMPEDE,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představuje</a:t>
            </a:r>
            <a:r>
              <a:rPr lang="en-US" dirty="0"/>
              <a:t> 2992 </a:t>
            </a:r>
            <a:r>
              <a:rPr lang="cs-CZ" dirty="0"/>
              <a:t>pacientů, </a:t>
            </a:r>
            <a:r>
              <a:rPr lang="en-US" dirty="0" err="1"/>
              <a:t>ukázala</a:t>
            </a:r>
            <a:r>
              <a:rPr lang="en-US" dirty="0"/>
              <a:t> </a:t>
            </a:r>
            <a:r>
              <a:rPr lang="en-US" b="1" dirty="0" err="1"/>
              <a:t>absolutní</a:t>
            </a:r>
            <a:r>
              <a:rPr lang="en-US" b="1" dirty="0"/>
              <a:t> 9% (95% CI 5–14) </a:t>
            </a:r>
            <a:r>
              <a:rPr lang="en-US" b="1" dirty="0" err="1"/>
              <a:t>zlepšení</a:t>
            </a:r>
            <a:r>
              <a:rPr lang="en-US" b="1" dirty="0"/>
              <a:t> </a:t>
            </a:r>
            <a:r>
              <a:rPr lang="en-US" b="1" dirty="0" err="1"/>
              <a:t>přežití</a:t>
            </a:r>
            <a:r>
              <a:rPr lang="en-US" b="1" dirty="0"/>
              <a:t> po 4 </a:t>
            </a:r>
            <a:r>
              <a:rPr lang="en-US" b="1" dirty="0" err="1"/>
              <a:t>letech</a:t>
            </a:r>
            <a:r>
              <a:rPr lang="en-US" b="1" dirty="0"/>
              <a:t> </a:t>
            </a:r>
            <a:r>
              <a:rPr lang="cs-CZ" b="1" dirty="0"/>
              <a:t>u </a:t>
            </a:r>
            <a:r>
              <a:rPr lang="en-US" b="1" dirty="0" err="1"/>
              <a:t>docetaxelu</a:t>
            </a:r>
            <a:r>
              <a:rPr lang="en-US" b="1" dirty="0"/>
              <a:t> v </a:t>
            </a:r>
            <a:r>
              <a:rPr lang="en-US" b="1" dirty="0" err="1"/>
              <a:t>kombinaci</a:t>
            </a:r>
            <a:r>
              <a:rPr lang="en-US" b="1" dirty="0"/>
              <a:t> s </a:t>
            </a:r>
            <a:r>
              <a:rPr lang="en-US" b="1" dirty="0" err="1"/>
              <a:t>hormony</a:t>
            </a:r>
            <a:r>
              <a:rPr lang="en-US" b="1" dirty="0"/>
              <a:t>. </a:t>
            </a:r>
            <a:endParaRPr lang="cs-CZ" b="1" dirty="0"/>
          </a:p>
          <a:p>
            <a:pPr marL="685800" lvl="2" indent="0">
              <a:buNone/>
            </a:pPr>
            <a:endParaRPr lang="cs-CZ" b="1" dirty="0"/>
          </a:p>
          <a:p>
            <a:pPr marL="685800" lvl="2" indent="0">
              <a:buNone/>
            </a:pPr>
            <a:r>
              <a:rPr lang="en-US" dirty="0"/>
              <a:t>U </a:t>
            </a:r>
            <a:r>
              <a:rPr lang="en-US" dirty="0" err="1"/>
              <a:t>individuálního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je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pečlivě</a:t>
            </a:r>
            <a:r>
              <a:rPr lang="en-US" dirty="0"/>
              <a:t> </a:t>
            </a:r>
            <a:r>
              <a:rPr lang="en-US" dirty="0" err="1"/>
              <a:t>zvážit</a:t>
            </a:r>
            <a:r>
              <a:rPr lang="en-US" dirty="0"/>
              <a:t> </a:t>
            </a:r>
            <a:r>
              <a:rPr lang="en-US" dirty="0" err="1"/>
              <a:t>komorbidity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mohly</a:t>
            </a:r>
            <a:r>
              <a:rPr lang="en-US" dirty="0"/>
              <a:t> </a:t>
            </a:r>
            <a:r>
              <a:rPr lang="en-US" dirty="0" err="1"/>
              <a:t>ohrozit</a:t>
            </a:r>
            <a:r>
              <a:rPr lang="en-US" dirty="0"/>
              <a:t> </a:t>
            </a:r>
            <a:r>
              <a:rPr lang="en-US" dirty="0" err="1"/>
              <a:t>toleranci</a:t>
            </a:r>
            <a:r>
              <a:rPr lang="en-US" dirty="0"/>
              <a:t> a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bezpečného</a:t>
            </a:r>
            <a:r>
              <a:rPr lang="en-US" dirty="0"/>
              <a:t> </a:t>
            </a:r>
            <a:r>
              <a:rPr lang="en-US" dirty="0" err="1"/>
              <a:t>podávání</a:t>
            </a:r>
            <a:r>
              <a:rPr lang="en-US" dirty="0"/>
              <a:t> </a:t>
            </a:r>
            <a:r>
              <a:rPr lang="en-US" dirty="0" err="1"/>
              <a:t>chemoterapie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08445" y="6126163"/>
            <a:ext cx="6199860" cy="45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en-US" sz="825" dirty="0">
                <a:solidFill>
                  <a:schemeClr val="tx1"/>
                </a:solidFill>
              </a:rPr>
              <a:t>James ND et al. The Lancet 2016 387, 1163-1177</a:t>
            </a:r>
            <a:endParaRPr lang="cs-CZ" altLang="en-US" sz="825" dirty="0">
              <a:solidFill>
                <a:schemeClr val="tx1"/>
              </a:solidFill>
            </a:endParaRPr>
          </a:p>
          <a:p>
            <a:r>
              <a:rPr lang="cs-CZ" sz="750" dirty="0">
                <a:solidFill>
                  <a:schemeClr val="tx1"/>
                </a:solidFill>
              </a:rPr>
              <a:t>Vale CL </a:t>
            </a:r>
            <a:r>
              <a:rPr lang="cs-CZ" sz="750" dirty="0" err="1">
                <a:solidFill>
                  <a:schemeClr val="tx1"/>
                </a:solidFill>
              </a:rPr>
              <a:t>Burdett</a:t>
            </a:r>
            <a:r>
              <a:rPr lang="cs-CZ" sz="750" dirty="0">
                <a:solidFill>
                  <a:schemeClr val="tx1"/>
                </a:solidFill>
              </a:rPr>
              <a:t> S </a:t>
            </a:r>
            <a:r>
              <a:rPr lang="cs-CZ" sz="750" dirty="0" err="1">
                <a:solidFill>
                  <a:schemeClr val="tx1"/>
                </a:solidFill>
              </a:rPr>
              <a:t>Rydzewska</a:t>
            </a:r>
            <a:r>
              <a:rPr lang="cs-CZ" sz="750" dirty="0">
                <a:solidFill>
                  <a:schemeClr val="tx1"/>
                </a:solidFill>
              </a:rPr>
              <a:t> H et al. </a:t>
            </a:r>
            <a:r>
              <a:rPr lang="cs-CZ" sz="750" dirty="0" err="1">
                <a:solidFill>
                  <a:schemeClr val="tx1"/>
                </a:solidFill>
              </a:rPr>
              <a:t>Addition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of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docetaxel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or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bisphosphonates</a:t>
            </a:r>
            <a:r>
              <a:rPr lang="cs-CZ" sz="750" dirty="0">
                <a:solidFill>
                  <a:schemeClr val="tx1"/>
                </a:solidFill>
              </a:rPr>
              <a:t> to standard </a:t>
            </a:r>
            <a:r>
              <a:rPr lang="cs-CZ" sz="750" dirty="0" err="1">
                <a:solidFill>
                  <a:schemeClr val="tx1"/>
                </a:solidFill>
              </a:rPr>
              <a:t>of</a:t>
            </a:r>
            <a:r>
              <a:rPr lang="cs-CZ" sz="750" dirty="0">
                <a:solidFill>
                  <a:schemeClr val="tx1"/>
                </a:solidFill>
              </a:rPr>
              <a:t> care in </a:t>
            </a:r>
            <a:r>
              <a:rPr lang="cs-CZ" sz="750" dirty="0" err="1">
                <a:solidFill>
                  <a:schemeClr val="tx1"/>
                </a:solidFill>
              </a:rPr>
              <a:t>men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with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localised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or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metastatic</a:t>
            </a:r>
            <a:r>
              <a:rPr lang="cs-CZ" sz="750" dirty="0">
                <a:solidFill>
                  <a:schemeClr val="tx1"/>
                </a:solidFill>
              </a:rPr>
              <a:t>, hormone-sensitive </a:t>
            </a:r>
            <a:r>
              <a:rPr lang="cs-CZ" sz="750" dirty="0" err="1">
                <a:solidFill>
                  <a:schemeClr val="tx1"/>
                </a:solidFill>
              </a:rPr>
              <a:t>prostate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cancer</a:t>
            </a:r>
            <a:r>
              <a:rPr lang="cs-CZ" sz="750" dirty="0">
                <a:solidFill>
                  <a:schemeClr val="tx1"/>
                </a:solidFill>
              </a:rPr>
              <a:t>: a </a:t>
            </a:r>
            <a:r>
              <a:rPr lang="cs-CZ" sz="750" dirty="0" err="1">
                <a:solidFill>
                  <a:schemeClr val="tx1"/>
                </a:solidFill>
              </a:rPr>
              <a:t>systematic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review</a:t>
            </a:r>
            <a:r>
              <a:rPr lang="cs-CZ" sz="750" dirty="0">
                <a:solidFill>
                  <a:schemeClr val="tx1"/>
                </a:solidFill>
              </a:rPr>
              <a:t> and meta-</a:t>
            </a:r>
            <a:r>
              <a:rPr lang="cs-CZ" sz="750" dirty="0" err="1">
                <a:solidFill>
                  <a:schemeClr val="tx1"/>
                </a:solidFill>
              </a:rPr>
              <a:t>analyses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of</a:t>
            </a:r>
            <a:r>
              <a:rPr lang="cs-CZ" sz="750" dirty="0">
                <a:solidFill>
                  <a:schemeClr val="tx1"/>
                </a:solidFill>
              </a:rPr>
              <a:t> </a:t>
            </a:r>
            <a:r>
              <a:rPr lang="cs-CZ" sz="750" dirty="0" err="1">
                <a:solidFill>
                  <a:schemeClr val="tx1"/>
                </a:solidFill>
              </a:rPr>
              <a:t>aggregate</a:t>
            </a:r>
            <a:r>
              <a:rPr lang="cs-CZ" sz="750" dirty="0">
                <a:solidFill>
                  <a:schemeClr val="tx1"/>
                </a:solidFill>
              </a:rPr>
              <a:t> data. </a:t>
            </a:r>
            <a:r>
              <a:rPr lang="cs-CZ" sz="750" i="1" dirty="0">
                <a:solidFill>
                  <a:schemeClr val="tx1"/>
                </a:solidFill>
              </a:rPr>
              <a:t>Lancet </a:t>
            </a:r>
            <a:r>
              <a:rPr lang="cs-CZ" sz="750" i="1" dirty="0" err="1">
                <a:solidFill>
                  <a:schemeClr val="tx1"/>
                </a:solidFill>
              </a:rPr>
              <a:t>Oncol</a:t>
            </a:r>
            <a:r>
              <a:rPr lang="cs-CZ" sz="750" i="1" dirty="0">
                <a:solidFill>
                  <a:schemeClr val="tx1"/>
                </a:solidFill>
              </a:rPr>
              <a:t>.</a:t>
            </a:r>
            <a:r>
              <a:rPr lang="cs-CZ" sz="750" dirty="0">
                <a:solidFill>
                  <a:schemeClr val="tx1"/>
                </a:solidFill>
              </a:rPr>
              <a:t> 2016; 17: 243-256</a:t>
            </a:r>
            <a:r>
              <a:rPr lang="en-US" altLang="en-US" sz="75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09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Abiraterone comparison: patients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260648"/>
            <a:ext cx="781708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Nicholas James at 2017 ASCO Annual Meeting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E2B2253-EAB8-4FA8-9D1B-4DAED3C4A71E}"/>
              </a:ext>
            </a:extLst>
          </p:cNvPr>
          <p:cNvSpPr/>
          <p:nvPr/>
        </p:nvSpPr>
        <p:spPr>
          <a:xfrm rot="10800000" flipV="1">
            <a:off x="2286000" y="2921172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ADT + </a:t>
            </a:r>
            <a:r>
              <a:rPr lang="en-GB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abirateron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plus </a:t>
            </a:r>
            <a:r>
              <a:rPr lang="en-GB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prednison</a:t>
            </a:r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 mužů s vysoce rizikovým karcinomem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prostat</a:t>
            </a:r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začínajících dlouhodobou 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androgen </a:t>
            </a:r>
            <a:r>
              <a:rPr lang="en-GB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depriva</a:t>
            </a:r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ční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terap</a:t>
            </a:r>
            <a:r>
              <a:rPr lang="cs-CZ" dirty="0" err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en-GB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Výsledky přežití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C32D24B-29E7-4738-9864-4C0CA7151694}"/>
              </a:ext>
            </a:extLst>
          </p:cNvPr>
          <p:cNvSpPr/>
          <p:nvPr/>
        </p:nvSpPr>
        <p:spPr>
          <a:xfrm>
            <a:off x="5220072" y="3105835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      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pt-PT" b="1" dirty="0"/>
              <a:t>STAMPEDE –</a:t>
            </a:r>
            <a:r>
              <a:rPr lang="cs-CZ" b="1" dirty="0"/>
              <a:t> Rameno</a:t>
            </a:r>
            <a:r>
              <a:rPr lang="pt-PT" b="1" dirty="0"/>
              <a:t> G</a:t>
            </a:r>
            <a:br>
              <a:rPr lang="pt-PT" b="1" dirty="0"/>
            </a:br>
            <a:endParaRPr lang="cs-CZ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1576" y="188640"/>
            <a:ext cx="6104760" cy="936104"/>
          </a:xfrm>
        </p:spPr>
        <p:txBody>
          <a:bodyPr>
            <a:normAutofit/>
          </a:bodyPr>
          <a:lstStyle/>
          <a:p>
            <a:r>
              <a:rPr lang="cs-CZ" altLang="en-US" sz="3600" b="1" dirty="0"/>
              <a:t>Charakteristika nemocných</a:t>
            </a:r>
            <a:endParaRPr lang="en-US" sz="36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4181" y="5713727"/>
            <a:ext cx="4336256" cy="1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750" kern="0" dirty="0">
                <a:latin typeface="Verdana"/>
              </a:rPr>
              <a:t>James N, et al. N </a:t>
            </a:r>
            <a:r>
              <a:rPr lang="en-US" sz="750" kern="0" dirty="0" err="1">
                <a:latin typeface="Verdana"/>
              </a:rPr>
              <a:t>Engl</a:t>
            </a:r>
            <a:r>
              <a:rPr lang="en-US" sz="750" kern="0" dirty="0">
                <a:latin typeface="Verdana"/>
              </a:rPr>
              <a:t> J Med. 2017 Jul 27;377(4):338-351.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87437"/>
              </p:ext>
            </p:extLst>
          </p:nvPr>
        </p:nvGraphicFramePr>
        <p:xfrm>
          <a:off x="683568" y="1124744"/>
          <a:ext cx="7632848" cy="460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110">
                  <a:extLst>
                    <a:ext uri="{9D8B030D-6E8A-4147-A177-3AD203B41FA5}">
                      <a16:colId xmlns:a16="http://schemas.microsoft.com/office/drawing/2014/main" val="4151389125"/>
                    </a:ext>
                  </a:extLst>
                </a:gridCol>
                <a:gridCol w="1710844">
                  <a:extLst>
                    <a:ext uri="{9D8B030D-6E8A-4147-A177-3AD203B41FA5}">
                      <a16:colId xmlns:a16="http://schemas.microsoft.com/office/drawing/2014/main" val="1964761420"/>
                    </a:ext>
                  </a:extLst>
                </a:gridCol>
                <a:gridCol w="1424894">
                  <a:extLst>
                    <a:ext uri="{9D8B030D-6E8A-4147-A177-3AD203B41FA5}">
                      <a16:colId xmlns:a16="http://schemas.microsoft.com/office/drawing/2014/main" val="934164673"/>
                    </a:ext>
                  </a:extLst>
                </a:gridCol>
              </a:tblGrid>
              <a:tr h="38043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(n=957)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ADT+AA+P</a:t>
                      </a:r>
                    </a:p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(n=960)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61067572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 at randomiztion,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years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96090387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Median (IQR)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 (62-72)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 (63-72)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371231274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Range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39-84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42-85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857196103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PSA level before ADT,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ng/ml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922672005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Median (IQR)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 (19-165)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 (19-158)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703304793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Range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0-10,530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0-21,460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74847710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 PS, n (%)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758044423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0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744 (78)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745 (78)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97070071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 or 2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213 (22)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 (22)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41495762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Disease group, n (%)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508696361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Newly diagnosed N0M0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 (27)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253 (26)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12428226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Newly diagnosed N1M0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187 (20)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 (19)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297646581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Newly diagnosed</a:t>
                      </a:r>
                      <a:r>
                        <a:rPr lang="pt-PT" sz="11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M1</a:t>
                      </a:r>
                      <a:endParaRPr lang="pt-PT" sz="11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476 (50)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465 (48)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849107419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Previously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treated M0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(3)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563735606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Previously treated M1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 (3)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 (4)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615872211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Gleason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score, n (%)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469057397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≤7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223 (23)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 (23)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067502928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8-10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721 (75)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715 (74)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355572173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Unknown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(2)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21200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1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1576" y="188640"/>
            <a:ext cx="6182143" cy="770969"/>
          </a:xfrm>
        </p:spPr>
        <p:txBody>
          <a:bodyPr>
            <a:normAutofit/>
          </a:bodyPr>
          <a:lstStyle/>
          <a:p>
            <a:r>
              <a:rPr lang="cs-CZ" altLang="en-US" sz="3600" b="1" dirty="0"/>
              <a:t>Charakteristika nemocných</a:t>
            </a:r>
            <a:endParaRPr lang="en-US" sz="3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4180" y="6109847"/>
            <a:ext cx="4385932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cs-CZ" sz="750" kern="0" dirty="0">
              <a:latin typeface="Verdana"/>
            </a:endParaRPr>
          </a:p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cs-CZ" sz="750" kern="0" dirty="0">
              <a:latin typeface="Verdana"/>
            </a:endParaRPr>
          </a:p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750" kern="0" dirty="0">
                <a:latin typeface="Verdana"/>
              </a:rPr>
              <a:t>James N, et al. N </a:t>
            </a:r>
            <a:r>
              <a:rPr lang="en-US" sz="750" kern="0" dirty="0" err="1">
                <a:latin typeface="Verdana"/>
              </a:rPr>
              <a:t>Engl</a:t>
            </a:r>
            <a:r>
              <a:rPr lang="en-US" sz="750" kern="0" dirty="0">
                <a:latin typeface="Verdana"/>
              </a:rPr>
              <a:t> J Med. 2017 Jul 27;377(4):338-351.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95674"/>
              </p:ext>
            </p:extLst>
          </p:nvPr>
        </p:nvGraphicFramePr>
        <p:xfrm>
          <a:off x="467544" y="959609"/>
          <a:ext cx="7920880" cy="491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115">
                  <a:extLst>
                    <a:ext uri="{9D8B030D-6E8A-4147-A177-3AD203B41FA5}">
                      <a16:colId xmlns:a16="http://schemas.microsoft.com/office/drawing/2014/main" val="4151389125"/>
                    </a:ext>
                  </a:extLst>
                </a:gridCol>
                <a:gridCol w="1924733">
                  <a:extLst>
                    <a:ext uri="{9D8B030D-6E8A-4147-A177-3AD203B41FA5}">
                      <a16:colId xmlns:a16="http://schemas.microsoft.com/office/drawing/2014/main" val="1964761420"/>
                    </a:ext>
                  </a:extLst>
                </a:gridCol>
                <a:gridCol w="1603032">
                  <a:extLst>
                    <a:ext uri="{9D8B030D-6E8A-4147-A177-3AD203B41FA5}">
                      <a16:colId xmlns:a16="http://schemas.microsoft.com/office/drawing/2014/main" val="934164673"/>
                    </a:ext>
                  </a:extLst>
                </a:gridCol>
              </a:tblGrid>
              <a:tr h="413010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(n=957)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ADT+AA+P</a:t>
                      </a:r>
                    </a:p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(n=960)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61067572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Planned or current long-term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ADT, n (%)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96090387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Orchiectomy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(&lt;1)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371231274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Bicalutamide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857196103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Dual androgen blockade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4(&lt;1)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922672005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LHRH based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943 (99)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951 (99)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703304793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initiation of ADT from randomization, days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74847710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Median (IQR)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-45 (-67 to -23)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-44 (-63 to -24)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758044423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Range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-85 to 39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-85 to 28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97070071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Planned antiandrogen use, n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41495762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No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(5)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 (6)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508696361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Short-term antiandrogen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use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902 (94)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895 (93)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12428226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Long-term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antiandrogen use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(&lt;1)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297646581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Radiotherapy planned,</a:t>
                      </a:r>
                      <a:r>
                        <a:rPr lang="pt-PT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 (%)</a:t>
                      </a:r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2849107419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No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561 (59)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564 (59)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563735606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Yes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 (41)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 (41)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615872211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Hypertension, n (%)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469057397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No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571 (60)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557 (58)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067502928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Yes, but still fit</a:t>
                      </a:r>
                      <a:r>
                        <a:rPr lang="pt-PT" sz="1100" baseline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trial</a:t>
                      </a:r>
                      <a:endParaRPr lang="pt-PT" sz="11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385 (40)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401 (42)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355572173"/>
                  </a:ext>
                </a:extLst>
              </a:tr>
              <a:tr h="237087">
                <a:tc>
                  <a:txBody>
                    <a:bodyPr/>
                    <a:lstStyle/>
                    <a:p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Cardiovascular assessment not received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 marL="68580" marR="6858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(&lt;1)</a:t>
                      </a: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321200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7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059" y="1398441"/>
            <a:ext cx="306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13347" algn="r"/>
              </a:tabLst>
              <a:defRPr/>
            </a:pPr>
            <a:r>
              <a:rPr lang="en-GB" sz="9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r>
              <a:rPr lang="en-GB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tabLst>
                <a:tab pos="2013347" algn="r"/>
              </a:tabLst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535 ADT alone | 248 ADT+AA+P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88060" y="924949"/>
            <a:ext cx="6612941" cy="4734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defRPr/>
            </a:pP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FFS </a:t>
            </a:r>
            <a:r>
              <a:rPr lang="cs-CZ" sz="2100" dirty="0">
                <a:ea typeface="Verdana" panose="020B0604030504040204" pitchFamily="34" charset="0"/>
                <a:cs typeface="Verdana" panose="020B0604030504040204" pitchFamily="34" charset="0"/>
              </a:rPr>
              <a:t>(přežití bez selhání léčby)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– STAMPEDE</a:t>
            </a:r>
            <a:endParaRPr lang="en-GB" sz="27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396" y="1872590"/>
            <a:ext cx="186384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07244" algn="l"/>
              </a:tabLst>
              <a:defRPr/>
            </a:pPr>
            <a:r>
              <a:rPr lang="en-GB" sz="9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 	0.29</a:t>
            </a:r>
          </a:p>
          <a:p>
            <a:pPr>
              <a:tabLst>
                <a:tab pos="807244" algn="l"/>
              </a:tabLst>
              <a:defRPr/>
            </a:pPr>
            <a:r>
              <a:rPr lang="en-GB" sz="9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CI	0.25 to 0.34</a:t>
            </a:r>
          </a:p>
          <a:p>
            <a:pPr>
              <a:tabLst>
                <a:tab pos="807244" algn="l"/>
              </a:tabLst>
              <a:defRPr/>
            </a:pPr>
            <a:r>
              <a:rPr lang="en-GB" sz="9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P-value 	0.377x10</a:t>
            </a:r>
            <a:r>
              <a:rPr lang="en-GB" sz="900" kern="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-61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22396" y="2468304"/>
            <a:ext cx="1863840" cy="5770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 FFS: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- 75%  ADT+AA+P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- 45% ADT</a:t>
            </a:r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samotná</a:t>
            </a:r>
            <a:endParaRPr lang="pt-P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60" y="1786208"/>
            <a:ext cx="4326941" cy="3342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01" y="5227550"/>
            <a:ext cx="3999804" cy="2705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3061" y="2151873"/>
            <a:ext cx="8499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25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ADT+AA+P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6720" y="3084682"/>
            <a:ext cx="78899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25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ADT alone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200151" y="5574550"/>
            <a:ext cx="4336256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750" kern="0" dirty="0">
                <a:latin typeface="Verdana"/>
              </a:rPr>
              <a:t>James N, et al. ASCO 2017. LBA5003 and Oral Abstract Session; James N, et al. N </a:t>
            </a:r>
            <a:r>
              <a:rPr lang="en-US" sz="750" kern="0" dirty="0" err="1">
                <a:latin typeface="Verdana"/>
              </a:rPr>
              <a:t>Engl</a:t>
            </a:r>
            <a:r>
              <a:rPr lang="en-US" sz="750" kern="0" dirty="0">
                <a:latin typeface="Verdana"/>
              </a:rPr>
              <a:t> J Med. 2017 Jul 27;377(4):338-351.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395" y="3645024"/>
            <a:ext cx="2078605" cy="13173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tabLst>
                <a:tab pos="807244" algn="l"/>
              </a:tabLst>
              <a:defRPr/>
            </a:pPr>
            <a:r>
              <a:rPr lang="en-US" sz="97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71% </a:t>
            </a:r>
            <a:r>
              <a:rPr lang="cs-CZ" sz="1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výhoda v čase do selhání léčby</a:t>
            </a:r>
            <a:endParaRPr lang="en-US" sz="12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4981" y="1565759"/>
            <a:ext cx="211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13347" algn="r"/>
              </a:tabLst>
              <a:defRPr/>
            </a:pPr>
            <a:r>
              <a:rPr lang="en-GB" sz="9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r>
              <a:rPr lang="en-GB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tabLst>
                <a:tab pos="2013347" algn="r"/>
              </a:tabLst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262 ADT alone | 184 ADT+AA+P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363" y="1832839"/>
            <a:ext cx="186384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07244" algn="l"/>
              </a:tabLst>
              <a:defRPr/>
            </a:pPr>
            <a:r>
              <a:rPr lang="en-GB" sz="9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 	0.63</a:t>
            </a:r>
          </a:p>
          <a:p>
            <a:pPr>
              <a:tabLst>
                <a:tab pos="807244" algn="l"/>
              </a:tabLst>
              <a:defRPr/>
            </a:pPr>
            <a:r>
              <a:rPr lang="en-GB" sz="9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CI	0.52 to 0.76</a:t>
            </a:r>
          </a:p>
          <a:p>
            <a:pPr>
              <a:tabLst>
                <a:tab pos="807244" algn="l"/>
              </a:tabLst>
              <a:defRPr/>
            </a:pPr>
            <a:r>
              <a:rPr lang="en-GB" sz="9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P-value 	&lt;0.001</a:t>
            </a:r>
            <a:endParaRPr lang="en-GB" sz="900" kern="0" baseline="30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88060" y="1029000"/>
            <a:ext cx="6612941" cy="4734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defRPr/>
            </a:pPr>
            <a:r>
              <a:rPr lang="en-GB" sz="1800" dirty="0"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cs-CZ" sz="1800" dirty="0">
                <a:ea typeface="Verdana" panose="020B0604030504040204" pitchFamily="34" charset="0"/>
                <a:cs typeface="Verdana" panose="020B0604030504040204" pitchFamily="34" charset="0"/>
              </a:rPr>
              <a:t>(celkové přežití)</a:t>
            </a:r>
            <a:r>
              <a:rPr lang="en-GB" sz="1800" dirty="0">
                <a:ea typeface="Verdana" panose="020B0604030504040204" pitchFamily="34" charset="0"/>
                <a:cs typeface="Verdana" panose="020B0604030504040204" pitchFamily="34" charset="0"/>
              </a:rPr>
              <a:t>– STAM</a:t>
            </a:r>
            <a:r>
              <a:rPr lang="sk-SK" sz="1800" dirty="0">
                <a:ea typeface="Verdana" panose="020B0604030504040204" pitchFamily="34" charset="0"/>
                <a:cs typeface="Verdana" panose="020B0604030504040204" pitchFamily="34" charset="0"/>
              </a:rPr>
              <a:t>PEDE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00151" y="5574550"/>
            <a:ext cx="4336256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750" kern="0" dirty="0">
                <a:latin typeface="Verdana"/>
              </a:rPr>
              <a:t>James N, et al. ASCO 2017. LBA5003 and Oral Abstract Session; James N, et al. N </a:t>
            </a:r>
            <a:r>
              <a:rPr lang="en-US" sz="750" kern="0" dirty="0" err="1">
                <a:latin typeface="Verdana"/>
              </a:rPr>
              <a:t>Engl</a:t>
            </a:r>
            <a:r>
              <a:rPr lang="en-US" sz="750" kern="0" dirty="0">
                <a:latin typeface="Verdana"/>
              </a:rPr>
              <a:t> J Med. 2017 Jul 27;377(4):338-351.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5363" y="2532465"/>
            <a:ext cx="1863840" cy="5770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</a:t>
            </a:r>
            <a:r>
              <a:rPr lang="cs-CZ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leté přežití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14313" indent="-214313">
              <a:buFontTx/>
              <a:buChar char="-"/>
            </a:pP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83% ADT+AA+P</a:t>
            </a:r>
          </a:p>
          <a:p>
            <a:pPr marL="214313" indent="-214313">
              <a:buFontTx/>
              <a:buChar char="-"/>
            </a:pP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76% ADT-</a:t>
            </a:r>
            <a:r>
              <a:rPr lang="cs-CZ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samotná</a:t>
            </a:r>
            <a:endParaRPr lang="pt-P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18"/>
          <a:stretch/>
        </p:blipFill>
        <p:spPr>
          <a:xfrm>
            <a:off x="1406402" y="1912008"/>
            <a:ext cx="4198772" cy="3173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3388" y="2121379"/>
            <a:ext cx="84991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25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ADT+AA+P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02" y="5224993"/>
            <a:ext cx="3999804" cy="2705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0588" y="2661270"/>
            <a:ext cx="78899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25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ADT alone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362" y="3645024"/>
            <a:ext cx="2441053" cy="12854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tabLst>
                <a:tab pos="807244" algn="l"/>
              </a:tabLst>
              <a:defRPr/>
            </a:pPr>
            <a:r>
              <a:rPr lang="en-US" sz="97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37% </a:t>
            </a:r>
            <a:r>
              <a:rPr lang="cs-CZ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výhoda</a:t>
            </a:r>
          </a:p>
          <a:p>
            <a:pPr>
              <a:tabLst>
                <a:tab pos="807244" algn="l"/>
              </a:tabLst>
              <a:defRPr/>
            </a:pPr>
            <a:r>
              <a:rPr lang="cs-CZ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prodloužení přežití</a:t>
            </a:r>
            <a:endParaRPr lang="en-US" sz="16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9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050A8-00FB-489C-BDA2-FE0161A0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9"/>
            <a:ext cx="7543750" cy="432048"/>
          </a:xfrm>
        </p:spPr>
        <p:txBody>
          <a:bodyPr>
            <a:noAutofit/>
          </a:bodyPr>
          <a:lstStyle/>
          <a:p>
            <a:r>
              <a:rPr lang="cs-CZ" sz="3600" b="1" dirty="0"/>
              <a:t>Nežádoucí účinky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82C9FC-0019-4FBD-8773-1C8BFDCDBE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46718"/>
          <a:ext cx="7886700" cy="3956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412901028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95192472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68599431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59270557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cs-CZ" sz="1400" dirty="0"/>
                        <a:t>Nežádoucí účinek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 (n=1220)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 + Doc (n=550)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SOC + </a:t>
                      </a:r>
                      <a:r>
                        <a:rPr lang="cs-CZ" sz="1400" dirty="0" err="1"/>
                        <a:t>Abi</a:t>
                      </a:r>
                      <a:r>
                        <a:rPr lang="cs-CZ" sz="1400" dirty="0"/>
                        <a:t> (n=373)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7628728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Grade 3–5 </a:t>
                      </a:r>
                      <a:r>
                        <a:rPr lang="cs-CZ" sz="1100" dirty="0">
                          <a:effectLst/>
                        </a:rPr>
                        <a:t>obecně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32 %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52 %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48 %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6217170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Febrile neutropenia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 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1  %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4096990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err="1">
                          <a:effectLst/>
                        </a:rPr>
                        <a:t>Neutropenie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  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12 %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268151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Endo</a:t>
                      </a:r>
                      <a:r>
                        <a:rPr lang="cs-CZ" sz="1100" dirty="0" err="1">
                          <a:effectLst/>
                        </a:rPr>
                        <a:t>krinní</a:t>
                      </a:r>
                      <a:r>
                        <a:rPr lang="cs-CZ" sz="1100" dirty="0">
                          <a:effectLst/>
                        </a:rPr>
                        <a:t> poruchy 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impotenc</a:t>
                      </a:r>
                      <a:r>
                        <a:rPr lang="cs-CZ" sz="1100" dirty="0">
                          <a:effectLst/>
                        </a:rPr>
                        <a:t>e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cs-CZ" sz="1100" dirty="0">
                          <a:effectLst/>
                        </a:rPr>
                        <a:t>návaly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12 %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10 %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13 %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2855926"/>
                  </a:ext>
                </a:extLst>
              </a:tr>
              <a:tr h="436183">
                <a:tc>
                  <a:txBody>
                    <a:bodyPr/>
                    <a:lstStyle/>
                    <a:p>
                      <a:r>
                        <a:rPr lang="cs-CZ" sz="1100" dirty="0"/>
                        <a:t>Kardiální poruchy </a:t>
                      </a:r>
                    </a:p>
                    <a:p>
                      <a:r>
                        <a:rPr lang="cs-CZ" sz="1100" dirty="0"/>
                        <a:t>(hypertenze, IM)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  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1707156"/>
                  </a:ext>
                </a:extLst>
              </a:tr>
              <a:tr h="436183">
                <a:tc>
                  <a:txBody>
                    <a:bodyPr/>
                    <a:lstStyle/>
                    <a:p>
                      <a:r>
                        <a:rPr lang="cs-CZ" sz="1100" dirty="0"/>
                        <a:t>Gastrointestinální</a:t>
                      </a:r>
                    </a:p>
                    <a:p>
                      <a:r>
                        <a:rPr lang="cs-CZ" sz="1100" dirty="0"/>
                        <a:t>(zvracení, průjem, zácpa..)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  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 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8 %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259207"/>
                  </a:ext>
                </a:extLst>
              </a:tr>
              <a:tr h="249247">
                <a:tc gridSpan="4">
                  <a:txBody>
                    <a:bodyPr/>
                    <a:lstStyle/>
                    <a:p>
                      <a:r>
                        <a:rPr lang="cs-CZ" sz="1100" b="1" dirty="0"/>
                        <a:t>Porovnání v rámci souběhu SOC + Doc a SOC + </a:t>
                      </a:r>
                      <a:r>
                        <a:rPr lang="cs-CZ" sz="1100" b="1" dirty="0" err="1"/>
                        <a:t>Abi</a:t>
                      </a:r>
                      <a:r>
                        <a:rPr lang="cs-CZ" sz="1100" b="1" dirty="0"/>
                        <a:t> :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917"/>
                  </a:ext>
                </a:extLst>
              </a:tr>
              <a:tr h="249247">
                <a:tc gridSpan="2"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SOC + Doc (n= 172)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SOC + </a:t>
                      </a:r>
                      <a:r>
                        <a:rPr lang="cs-CZ" sz="1100" b="1" dirty="0" err="1"/>
                        <a:t>Abi</a:t>
                      </a:r>
                      <a:r>
                        <a:rPr lang="cs-CZ" sz="1100" b="1" dirty="0"/>
                        <a:t> (n=373)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6985004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r>
                        <a:rPr lang="cs-CZ" sz="1100" dirty="0"/>
                        <a:t>Elevace AST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0492708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r>
                        <a:rPr lang="cs-CZ" sz="1100" dirty="0" err="1"/>
                        <a:t>Hypokalemie</a:t>
                      </a:r>
                      <a:endParaRPr lang="cs-CZ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1963394"/>
                  </a:ext>
                </a:extLst>
              </a:tr>
              <a:tr h="249247">
                <a:tc>
                  <a:txBody>
                    <a:bodyPr/>
                    <a:lstStyle/>
                    <a:p>
                      <a:r>
                        <a:rPr lang="cs-CZ" sz="1100" dirty="0"/>
                        <a:t>Hypertenze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    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8523455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r>
                        <a:rPr lang="cs-CZ" sz="1100" dirty="0"/>
                        <a:t>četnost nežádoucích příhod stupně 3 nebo vyšší byla v prvních 6 měsících zvýšena, celkové frekvence po 1 roce byly podobné u skupin léčených </a:t>
                      </a:r>
                      <a:r>
                        <a:rPr lang="cs-CZ" sz="1100" dirty="0" err="1"/>
                        <a:t>docetaxelem</a:t>
                      </a:r>
                      <a:r>
                        <a:rPr lang="cs-CZ" sz="1100" dirty="0"/>
                        <a:t> a neléčených </a:t>
                      </a:r>
                      <a:r>
                        <a:rPr lang="cs-CZ" sz="1100" dirty="0" err="1"/>
                        <a:t>docetaxelem</a:t>
                      </a:r>
                      <a:r>
                        <a:rPr lang="cs-CZ" sz="1100" dirty="0"/>
                        <a:t> (cca 10%).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19428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929F5239-B7D3-4BC8-919B-23D062D412E8}"/>
              </a:ext>
            </a:extLst>
          </p:cNvPr>
          <p:cNvSpPr/>
          <p:nvPr/>
        </p:nvSpPr>
        <p:spPr>
          <a:xfrm>
            <a:off x="628650" y="5726907"/>
            <a:ext cx="7672720" cy="20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75" dirty="0">
                <a:latin typeface="Verdana"/>
                <a:ea typeface="Calibri"/>
                <a:cs typeface="Verdana"/>
              </a:rPr>
              <a:t>James ND et al. The Lancet 2016 387, 1163-1177</a:t>
            </a:r>
            <a:endParaRPr lang="cs-CZ" sz="675" dirty="0">
              <a:latin typeface="Verdana"/>
              <a:ea typeface="Calibri"/>
              <a:cs typeface="Verdana"/>
            </a:endParaRPr>
          </a:p>
          <a:p>
            <a:r>
              <a:rPr lang="cs-CZ" sz="67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Sydes</a:t>
            </a:r>
            <a:r>
              <a:rPr lang="cs-CZ" sz="6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et al </a:t>
            </a:r>
            <a:r>
              <a:rPr lang="en-US" sz="675" dirty="0">
                <a:latin typeface="Verdana" panose="020B0604030504040204" pitchFamily="34" charset="0"/>
                <a:ea typeface="Verdana" panose="020B0604030504040204" pitchFamily="34" charset="0"/>
              </a:rPr>
              <a:t>Annals of Oncology 29: 1235–1248, 2018</a:t>
            </a:r>
            <a:r>
              <a:rPr lang="fr-FR" sz="6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n-US" sz="67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0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00150" y="2276872"/>
            <a:ext cx="6426715" cy="2747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hormonálně naivních nemocných je kombinace ADT +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abirateron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</a:t>
            </a: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predni</a:t>
            </a: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přínosná v</a:t>
            </a:r>
          </a:p>
          <a:p>
            <a:pPr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Celkovém přežití v 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37%</a:t>
            </a:r>
          </a:p>
          <a:p>
            <a:pPr lvl="1"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Přežití bez selhání terapie v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71%</a:t>
            </a:r>
          </a:p>
          <a:p>
            <a:pPr lvl="1"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Vzniku symptomatické skeletální příhody v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55%</a:t>
            </a:r>
          </a:p>
          <a:p>
            <a:pPr>
              <a:spcBef>
                <a:spcPts val="900"/>
              </a:spcBef>
              <a:spcAft>
                <a:spcPts val="225"/>
              </a:spcAft>
              <a:buClr>
                <a:srgbClr val="6A3B77"/>
              </a:buClr>
              <a:defRPr/>
            </a:pPr>
            <a:r>
              <a:rPr lang="cs-CZ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Léčba je velmi dobře tolerovaná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924" y="1035623"/>
            <a:ext cx="6426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100" b="1" kern="0" dirty="0">
                <a:solidFill>
                  <a:schemeClr val="accent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Závěry STAMPEDE: RAMENO </a:t>
            </a:r>
          </a:p>
          <a:p>
            <a:pPr>
              <a:defRPr/>
            </a:pPr>
            <a:r>
              <a:rPr lang="cs-CZ" sz="2100" b="1" kern="0" dirty="0">
                <a:solidFill>
                  <a:schemeClr val="accent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ADT + </a:t>
            </a:r>
            <a:r>
              <a:rPr lang="cs-CZ" sz="2100" b="1" kern="0" dirty="0" err="1">
                <a:solidFill>
                  <a:schemeClr val="accent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Abi</a:t>
            </a:r>
            <a:r>
              <a:rPr lang="cs-CZ" sz="2100" b="1" kern="0" dirty="0">
                <a:solidFill>
                  <a:schemeClr val="accent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+P </a:t>
            </a:r>
            <a:endParaRPr lang="en-GB" sz="2100" b="1" kern="0" dirty="0">
              <a:solidFill>
                <a:schemeClr val="accent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00151" y="5574550"/>
            <a:ext cx="4336256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750" kern="0" dirty="0">
                <a:latin typeface="Verdana"/>
              </a:rPr>
              <a:t>James N, et al. ASCO 2017. LBA5003 and Oral Abstract Session; James N, et al. N </a:t>
            </a:r>
            <a:r>
              <a:rPr lang="en-US" sz="750" kern="0" dirty="0" err="1">
                <a:latin typeface="Verdana"/>
              </a:rPr>
              <a:t>Engl</a:t>
            </a:r>
            <a:r>
              <a:rPr lang="en-US" sz="750" kern="0" dirty="0">
                <a:latin typeface="Verdana"/>
              </a:rPr>
              <a:t> J Med. 2017 Jul 27;377(4):338-351.</a:t>
            </a:r>
          </a:p>
        </p:txBody>
      </p:sp>
    </p:spTree>
    <p:extLst>
      <p:ext uri="{BB962C8B-B14F-4D97-AF65-F5344CB8AC3E}">
        <p14:creationId xmlns:p14="http://schemas.microsoft.com/office/powerpoint/2010/main" val="131603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2F008F7-AB17-40A4-93CB-6B5A741D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BF9D7FB-2E9A-4B04-9834-4C847E21E998}"/>
              </a:ext>
            </a:extLst>
          </p:cNvPr>
          <p:cNvSpPr/>
          <p:nvPr/>
        </p:nvSpPr>
        <p:spPr>
          <a:xfrm>
            <a:off x="508833" y="5651018"/>
            <a:ext cx="2911107" cy="27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255"/>
            <a:ext cx="9144000" cy="609004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sk-SK" sz="4136" b="1" dirty="0">
                <a:solidFill>
                  <a:srgbClr val="14475B"/>
                </a:solidFill>
                <a:latin typeface="+mn-lt"/>
              </a:rPr>
              <a:t>Studie LATITUDE:</a:t>
            </a:r>
            <a:br>
              <a:rPr lang="sk-SK" sz="4136" b="1" dirty="0">
                <a:solidFill>
                  <a:srgbClr val="14475B"/>
                </a:solidFill>
                <a:latin typeface="+mn-lt"/>
              </a:rPr>
            </a:br>
            <a:r>
              <a:rPr lang="sk-SK" sz="3599" b="1" dirty="0">
                <a:solidFill>
                  <a:srgbClr val="14475B"/>
                </a:solidFill>
                <a:latin typeface="+mn-lt"/>
              </a:rPr>
              <a:t>Abirateron + ADT u mHSPC</a:t>
            </a:r>
            <a:endParaRPr lang="en-US" sz="4136" b="1" dirty="0">
              <a:solidFill>
                <a:srgbClr val="14475B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394" y="5630731"/>
            <a:ext cx="3299218" cy="2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009" tIns="33505" rIns="67009" bIns="33505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752" dirty="0">
                <a:latin typeface="+mn-lt"/>
                <a:cs typeface="Verdana"/>
              </a:rPr>
              <a:t>Clinicaltrials.gov: </a:t>
            </a:r>
            <a:r>
              <a:rPr lang="en-US" sz="752" dirty="0">
                <a:latin typeface="+mn-lt"/>
                <a:ea typeface="ＭＳ Ｐゴシック" charset="0"/>
                <a:cs typeface="Verdana"/>
              </a:rPr>
              <a:t>NCT01715285</a:t>
            </a:r>
            <a:endParaRPr lang="cs-CZ" sz="752" dirty="0">
              <a:latin typeface="+mn-lt"/>
              <a:ea typeface="ＭＳ Ｐゴシック" charset="0"/>
              <a:cs typeface="Verdana"/>
            </a:endParaRPr>
          </a:p>
          <a:p>
            <a:pPr marL="0" lvl="1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752" dirty="0" err="1">
                <a:latin typeface="+mn-lt"/>
              </a:rPr>
              <a:t>Fizazi</a:t>
            </a:r>
            <a:r>
              <a:rPr lang="en-US" sz="752" dirty="0">
                <a:latin typeface="+mn-lt"/>
              </a:rPr>
              <a:t> K, et al. ASCO 2013, Abstract TPS5100</a:t>
            </a:r>
            <a:r>
              <a:rPr lang="en-US" sz="752" dirty="0">
                <a:latin typeface="+mn-lt"/>
                <a:ea typeface="ＭＳ Ｐゴシック" charset="0"/>
                <a:cs typeface="ＭＳ Ｐゴシック" charset="0"/>
              </a:rPr>
              <a:t>  </a:t>
            </a:r>
            <a:endParaRPr lang="en-US" sz="752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584" y="2968307"/>
            <a:ext cx="8620832" cy="2695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grpSp>
        <p:nvGrpSpPr>
          <p:cNvPr id="2" name="Skupina 45"/>
          <p:cNvGrpSpPr/>
          <p:nvPr/>
        </p:nvGrpSpPr>
        <p:grpSpPr>
          <a:xfrm>
            <a:off x="323260" y="3147738"/>
            <a:ext cx="8419867" cy="2505624"/>
            <a:chOff x="-69411" y="975712"/>
            <a:chExt cx="8839945" cy="424584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590800" y="2853896"/>
              <a:ext cx="152400" cy="0"/>
            </a:xfrm>
            <a:prstGeom prst="straightConnector1">
              <a:avLst/>
            </a:prstGeom>
            <a:ln w="38100">
              <a:solidFill>
                <a:srgbClr val="14475B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Skupina 44"/>
            <p:cNvGrpSpPr/>
            <p:nvPr/>
          </p:nvGrpSpPr>
          <p:grpSpPr>
            <a:xfrm>
              <a:off x="-69411" y="975712"/>
              <a:ext cx="8839945" cy="4245847"/>
              <a:chOff x="-69411" y="975712"/>
              <a:chExt cx="8839945" cy="4245847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 flipV="1">
                <a:off x="1793926" y="2847276"/>
                <a:ext cx="654614" cy="1712"/>
              </a:xfrm>
              <a:prstGeom prst="line">
                <a:avLst/>
              </a:prstGeom>
              <a:noFill/>
              <a:ln w="44450">
                <a:solidFill>
                  <a:srgbClr val="14475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 dirty="0">
                  <a:solidFill>
                    <a:srgbClr val="505050"/>
                  </a:solidFill>
                </a:endParaRPr>
              </a:p>
            </p:txBody>
          </p:sp>
          <p:grpSp>
            <p:nvGrpSpPr>
              <p:cNvPr id="5" name="Skupina 43"/>
              <p:cNvGrpSpPr/>
              <p:nvPr/>
            </p:nvGrpSpPr>
            <p:grpSpPr>
              <a:xfrm>
                <a:off x="-69411" y="975712"/>
                <a:ext cx="8839945" cy="4245847"/>
                <a:chOff x="-69411" y="975712"/>
                <a:chExt cx="8839945" cy="4245847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673968" y="1280995"/>
                  <a:ext cx="0" cy="3413125"/>
                </a:xfrm>
                <a:prstGeom prst="line">
                  <a:avLst/>
                </a:prstGeom>
                <a:ln w="28575">
                  <a:solidFill>
                    <a:srgbClr val="14475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Skupina 42"/>
                <p:cNvGrpSpPr/>
                <p:nvPr/>
              </p:nvGrpSpPr>
              <p:grpSpPr>
                <a:xfrm>
                  <a:off x="-69411" y="975712"/>
                  <a:ext cx="8839945" cy="4245847"/>
                  <a:chOff x="-69411" y="975712"/>
                  <a:chExt cx="8839945" cy="4245847"/>
                </a:xfrm>
              </p:grpSpPr>
              <p:sp>
                <p:nvSpPr>
                  <p:cNvPr id="7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5800" y="2225144"/>
                    <a:ext cx="261815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14475B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67009" tIns="33505" rIns="67009" bIns="33505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5800" y="3476225"/>
                    <a:ext cx="261815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14475B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67009" tIns="33505" rIns="67009" bIns="33505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9411" y="4741825"/>
                    <a:ext cx="2190644" cy="4797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7009" tIns="33505" rIns="67009" bIns="33505" anchor="b" anchorCtr="0">
                    <a:spAutoFit/>
                  </a:bodyPr>
                  <a:lstStyle>
                    <a:lvl1pPr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33CCFF"/>
                      </a:buClr>
                      <a:buFont typeface="Symbol" pitchFamily="18" charset="2"/>
                      <a:buChar char="·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FFFF00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marL="0" lvl="1" indent="0" algn="ctr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None/>
                    </a:pPr>
                    <a:r>
                      <a:rPr lang="en-US" sz="1400" b="1" dirty="0" err="1">
                        <a:solidFill>
                          <a:srgbClr val="1C6581"/>
                        </a:solidFill>
                        <a:latin typeface="+mn-lt"/>
                      </a:rPr>
                      <a:t>Screeni</a:t>
                    </a:r>
                    <a:r>
                      <a:rPr lang="cs-CZ" sz="1400" b="1" dirty="0" err="1">
                        <a:solidFill>
                          <a:srgbClr val="1C6581"/>
                        </a:solidFill>
                        <a:latin typeface="+mn-lt"/>
                      </a:rPr>
                      <a:t>ng</a:t>
                    </a:r>
                    <a:r>
                      <a:rPr lang="cs-CZ" sz="1400" b="1" dirty="0">
                        <a:solidFill>
                          <a:srgbClr val="1C6581"/>
                        </a:solidFill>
                        <a:latin typeface="+mn-lt"/>
                      </a:rPr>
                      <a:t> 28 dní</a:t>
                    </a:r>
                    <a:endParaRPr lang="en-US" sz="1400" b="1" dirty="0">
                      <a:solidFill>
                        <a:srgbClr val="1C658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0544" y="4432391"/>
                    <a:ext cx="4370758" cy="7405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7009" tIns="33505" rIns="67009" bIns="33505" anchor="b" anchorCtr="0">
                    <a:spAutoFit/>
                  </a:bodyPr>
                  <a:lstStyle>
                    <a:lvl1pPr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33CCFF"/>
                      </a:buClr>
                      <a:buFont typeface="Symbol" pitchFamily="18" charset="2"/>
                      <a:buChar char="·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FFFF00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marL="0" lvl="1" indent="0" algn="ctr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None/>
                    </a:pPr>
                    <a:r>
                      <a:rPr lang="cs-CZ" sz="1200" b="1" dirty="0">
                        <a:solidFill>
                          <a:srgbClr val="C00000"/>
                        </a:solidFill>
                        <a:latin typeface="+mn-lt"/>
                      </a:rPr>
                      <a:t>Léčba do progrese </a:t>
                    </a:r>
                  </a:p>
                  <a:p>
                    <a:pPr marL="0" lvl="1" indent="0" algn="ctr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None/>
                    </a:pPr>
                    <a:r>
                      <a:rPr lang="cs-CZ" sz="1200" b="1" dirty="0">
                        <a:solidFill>
                          <a:srgbClr val="C00000"/>
                        </a:solidFill>
                        <a:latin typeface="+mn-lt"/>
                      </a:rPr>
                      <a:t>nebo neakceptovatelné toxicity</a:t>
                    </a:r>
                    <a:endParaRPr lang="en-US" sz="1200" b="1" baseline="30000" dirty="0">
                      <a:solidFill>
                        <a:srgbClr val="C0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5016" y="4745311"/>
                    <a:ext cx="1525518" cy="4275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7009" tIns="33505" rIns="67009" bIns="33505" anchor="b" anchorCtr="0">
                    <a:spAutoFit/>
                  </a:bodyPr>
                  <a:lstStyle>
                    <a:lvl1pPr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33CCFF"/>
                      </a:buClr>
                      <a:buFont typeface="Symbol" pitchFamily="18" charset="2"/>
                      <a:buChar char="·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rgbClr val="FFFF00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lnSpc>
                        <a:spcPct val="95000"/>
                      </a:lnSpc>
                      <a:spcBef>
                        <a:spcPct val="25000"/>
                      </a:spcBef>
                      <a:buClr>
                        <a:schemeClr val="tx1"/>
                      </a:buClr>
                      <a:buFont typeface="Symbol" pitchFamily="18" charset="2"/>
                      <a:buChar char="·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chemeClr val="accent1"/>
                      </a:buClr>
                      <a:buFont typeface="Wingdings 2" pitchFamily="18" charset="2"/>
                      <a:buChar char="¡"/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marL="0" lvl="1" indent="0" algn="ctr" eaLnBrk="1" fontAlgn="base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None/>
                    </a:pPr>
                    <a:endParaRPr lang="en-US" sz="1200" b="1" dirty="0">
                      <a:solidFill>
                        <a:srgbClr val="1C658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7222599" y="1297535"/>
                    <a:ext cx="1518177" cy="154783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FFFF"/>
                  </a:solidFill>
                  <a:ln>
                    <a:solidFill>
                      <a:srgbClr val="C1CED5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67009" tIns="33505" rIns="67009" bIns="33505" anchor="ctr"/>
                  <a:lstStyle/>
                  <a:p>
                    <a:pPr marL="129119" indent="-129119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5257800" y="1280995"/>
                    <a:ext cx="1601440" cy="3066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>
                    <a:solidFill>
                      <a:srgbClr val="C1CED5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67009" tIns="33505" rIns="67009" bIns="33505" anchor="ctr"/>
                  <a:lstStyle/>
                  <a:p>
                    <a:pPr marL="129119" indent="-129119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cs-CZ" sz="1000" b="1" dirty="0">
                        <a:solidFill>
                          <a:schemeClr val="tx1"/>
                        </a:solidFill>
                      </a:rPr>
                      <a:t>Cíle studie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  <a:p>
                    <a:pPr fontAlgn="base">
                      <a:spcBef>
                        <a:spcPts val="219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Prim</a:t>
                    </a:r>
                    <a:r>
                      <a:rPr lang="cs-CZ" sz="1000" b="1" dirty="0">
                        <a:solidFill>
                          <a:srgbClr val="1C6581"/>
                        </a:solidFill>
                      </a:rPr>
                      <a:t>á</a:t>
                    </a: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r</a:t>
                    </a:r>
                    <a:r>
                      <a:rPr lang="cs-CZ" sz="1000" b="1" dirty="0" err="1">
                        <a:solidFill>
                          <a:srgbClr val="1C6581"/>
                        </a:solidFill>
                      </a:rPr>
                      <a:t>rní</a:t>
                    </a: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:</a:t>
                    </a: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OS</a:t>
                    </a: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en-US" sz="1000" b="1" dirty="0" err="1">
                        <a:solidFill>
                          <a:srgbClr val="1C6581"/>
                        </a:solidFill>
                      </a:rPr>
                      <a:t>rPFS</a:t>
                    </a:r>
                    <a:endParaRPr lang="cs-CZ" sz="1000" b="1" dirty="0">
                      <a:solidFill>
                        <a:srgbClr val="1C6581"/>
                      </a:solidFill>
                    </a:endParaRP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endParaRPr lang="en-US" sz="1000" b="1" dirty="0">
                      <a:solidFill>
                        <a:srgbClr val="7DC01C"/>
                      </a:solidFill>
                    </a:endParaRPr>
                  </a:p>
                  <a:p>
                    <a:pPr fontAlgn="base">
                      <a:spcBef>
                        <a:spcPts val="219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Se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kundární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dirty="0">
                        <a:solidFill>
                          <a:schemeClr val="tx1"/>
                        </a:solidFill>
                      </a:rPr>
                      <a:t>Doba do další kostní příhody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dirty="0">
                        <a:solidFill>
                          <a:schemeClr val="tx1"/>
                        </a:solidFill>
                      </a:rPr>
                      <a:t>Doba do 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PSA </a:t>
                    </a:r>
                    <a:r>
                      <a:rPr lang="en-US" sz="1000" dirty="0" err="1">
                        <a:solidFill>
                          <a:schemeClr val="tx1"/>
                        </a:solidFill>
                      </a:rPr>
                      <a:t>progres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e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3316432" y="1297534"/>
                    <a:ext cx="1807654" cy="133523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14475B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3505" rIns="0" bIns="33505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Abiraterone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1000 mg QD</a:t>
                    </a:r>
                    <a:br>
                      <a:rPr lang="en-US" sz="1200" b="1" dirty="0">
                        <a:solidFill>
                          <a:schemeClr val="bg1"/>
                        </a:solidFill>
                      </a:rPr>
                    </a:b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+ Prednisone 5 mg QD</a:t>
                    </a:r>
                    <a:br>
                      <a:rPr lang="en-US" sz="1200" b="1" dirty="0">
                        <a:solidFill>
                          <a:schemeClr val="bg1"/>
                        </a:solidFill>
                      </a:rPr>
                    </a:b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+ ADT</a:t>
                    </a:r>
                    <a:endParaRPr lang="en-US" sz="1200" b="1" baseline="30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3316432" y="3061095"/>
                    <a:ext cx="1807654" cy="12860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1C658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3505" rIns="0" bIns="33505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dirty="0">
                        <a:solidFill>
                          <a:srgbClr val="FFFFFF"/>
                        </a:solidFill>
                      </a:rPr>
                      <a:t>Placebo 1000 mg QD 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200" b="1" dirty="0">
                        <a:solidFill>
                          <a:srgbClr val="FFFFFF"/>
                        </a:solidFill>
                      </a:rPr>
                      <a:t>+ Placebo 5 mg QD</a:t>
                    </a:r>
                    <a:br>
                      <a:rPr lang="en-US" sz="1200" b="1" dirty="0">
                        <a:solidFill>
                          <a:srgbClr val="FFFFFF"/>
                        </a:solidFill>
                      </a:rPr>
                    </a:br>
                    <a:r>
                      <a:rPr lang="en-US" sz="1200" b="1" dirty="0">
                        <a:solidFill>
                          <a:srgbClr val="FFFFFF"/>
                        </a:solidFill>
                      </a:rPr>
                      <a:t>+ ADT</a:t>
                    </a:r>
                  </a:p>
                </p:txBody>
              </p:sp>
              <p:sp>
                <p:nvSpPr>
                  <p:cNvPr id="16" name="Text Box 10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046345" y="2700840"/>
                    <a:ext cx="2909836" cy="2928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2895" tIns="31448" rIns="62895" bIns="31448">
                    <a:spAutoFit/>
                  </a:bodyPr>
                  <a:lstStyle>
                    <a:lvl1pPr defTabSz="858838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858838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858838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858838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858838" eaLnBrk="0" hangingPunct="0"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8588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8588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8588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8588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dirty="0">
                        <a:solidFill>
                          <a:srgbClr val="1C6581"/>
                        </a:solidFill>
                        <a:ea typeface="ヒラギノ角ゴ Pro W3"/>
                        <a:cs typeface="ヒラギノ角ゴ Pro W3"/>
                      </a:rPr>
                      <a:t>Randomization 1:1</a:t>
                    </a:r>
                    <a:endParaRPr lang="en-US" dirty="0">
                      <a:solidFill>
                        <a:srgbClr val="1C6581"/>
                      </a:solidFill>
                      <a:ea typeface="ヒラギノ角ゴ Pro W3"/>
                      <a:cs typeface="ヒラギノ角ゴ Pro W3"/>
                    </a:endParaRPr>
                  </a:p>
                </p:txBody>
              </p:sp>
              <p:grpSp>
                <p:nvGrpSpPr>
                  <p:cNvPr id="18" name="Group 19"/>
                  <p:cNvGrpSpPr/>
                  <p:nvPr/>
                </p:nvGrpSpPr>
                <p:grpSpPr>
                  <a:xfrm>
                    <a:off x="2822311" y="2056708"/>
                    <a:ext cx="472976" cy="1576058"/>
                    <a:chOff x="2727424" y="2088232"/>
                    <a:chExt cx="653341" cy="1850026"/>
                  </a:xfrm>
                </p:grpSpPr>
                <p:sp>
                  <p:nvSpPr>
                    <p:cNvPr id="21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27424" y="2088232"/>
                      <a:ext cx="652059" cy="934882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14475B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900" dirty="0">
                        <a:solidFill>
                          <a:srgbClr val="505050"/>
                        </a:solidFill>
                      </a:endParaRPr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8706" y="3003376"/>
                      <a:ext cx="652059" cy="934882"/>
                    </a:xfrm>
                    <a:prstGeom prst="line">
                      <a:avLst/>
                    </a:prstGeom>
                    <a:noFill/>
                    <a:ln w="44450">
                      <a:solidFill>
                        <a:srgbClr val="14475B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900" dirty="0">
                        <a:solidFill>
                          <a:srgbClr val="505050"/>
                        </a:solidFill>
                      </a:endParaRPr>
                    </a:p>
                  </p:txBody>
                </p:sp>
              </p:grp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114601" y="1280995"/>
                    <a:ext cx="0" cy="3413125"/>
                  </a:xfrm>
                  <a:prstGeom prst="line">
                    <a:avLst/>
                  </a:prstGeom>
                  <a:ln w="28575">
                    <a:solidFill>
                      <a:srgbClr val="14475B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-43637" y="975712"/>
                    <a:ext cx="2243373" cy="379679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>
                    <a:solidFill>
                      <a:srgbClr val="C1CED5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67009" tIns="33505" rIns="67009" bIns="33505" anchor="ctr"/>
                  <a:lstStyle/>
                  <a:p>
                    <a:pPr marL="129119" indent="-129119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00" b="1" dirty="0">
                        <a:solidFill>
                          <a:schemeClr val="tx1"/>
                        </a:solidFill>
                      </a:rPr>
                      <a:t>Patients</a:t>
                    </a:r>
                  </a:p>
                  <a:p>
                    <a:pPr marL="129119" indent="-129119" fontAlgn="base">
                      <a:spcBef>
                        <a:spcPts val="219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b="1" dirty="0">
                        <a:solidFill>
                          <a:srgbClr val="1C6581"/>
                        </a:solidFill>
                      </a:rPr>
                      <a:t>Nově diagnostikovaný 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(≤3 m</a:t>
                    </a:r>
                    <a:r>
                      <a:rPr lang="cs-CZ" sz="1000" dirty="0" err="1">
                        <a:solidFill>
                          <a:schemeClr val="tx1"/>
                        </a:solidFill>
                      </a:rPr>
                      <a:t>ěsíce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) 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dospělý muž s</a:t>
                    </a:r>
                    <a:r>
                      <a:rPr lang="cs-CZ" sz="1000" dirty="0">
                        <a:solidFill>
                          <a:srgbClr val="14475B"/>
                        </a:solidFill>
                      </a:rPr>
                      <a:t> </a:t>
                    </a:r>
                    <a:r>
                      <a:rPr lang="en-US" sz="1000" dirty="0">
                        <a:solidFill>
                          <a:srgbClr val="14475B"/>
                        </a:solidFill>
                      </a:rPr>
                      <a:t> </a:t>
                    </a: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high-risk </a:t>
                    </a:r>
                    <a:r>
                      <a:rPr lang="en-US" sz="1000" b="1" dirty="0" err="1">
                        <a:solidFill>
                          <a:srgbClr val="1C6581"/>
                        </a:solidFill>
                      </a:rPr>
                      <a:t>mHNPC</a:t>
                    </a:r>
                    <a:endParaRPr lang="en-US" sz="1000" b="1" dirty="0">
                      <a:solidFill>
                        <a:srgbClr val="1C6581"/>
                      </a:solidFill>
                    </a:endParaRPr>
                  </a:p>
                  <a:p>
                    <a:pPr marL="129119" indent="-129119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000" b="1" dirty="0">
                      <a:solidFill>
                        <a:srgbClr val="14475B"/>
                      </a:solidFill>
                    </a:endParaRP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cs-CZ" sz="1000" b="1" dirty="0">
                        <a:solidFill>
                          <a:schemeClr val="tx1"/>
                        </a:solidFill>
                      </a:rPr>
                      <a:t>Přítomnost alespoň</a:t>
                    </a:r>
                    <a:r>
                      <a:rPr lang="en-US" sz="1000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2</a:t>
                    </a:r>
                    <a:r>
                      <a:rPr lang="cs-CZ" sz="1000" b="1" dirty="0">
                        <a:solidFill>
                          <a:srgbClr val="1C6581"/>
                        </a:solidFill>
                      </a:rPr>
                      <a:t> ze</a:t>
                    </a:r>
                    <a:r>
                      <a:rPr lang="en-US" sz="1000" b="1" dirty="0">
                        <a:solidFill>
                          <a:srgbClr val="1C6581"/>
                        </a:solidFill>
                      </a:rPr>
                      <a:t> 3</a:t>
                    </a:r>
                    <a:r>
                      <a:rPr lang="cs-CZ" sz="1000" b="1" dirty="0">
                        <a:solidFill>
                          <a:srgbClr val="1C6581"/>
                        </a:solidFill>
                      </a:rPr>
                      <a:t> kritérií  vysokého rizika</a:t>
                    </a:r>
                    <a:endParaRPr lang="en-US" sz="1000" b="1" dirty="0">
                      <a:solidFill>
                        <a:srgbClr val="1C6581"/>
                      </a:solidFill>
                    </a:endParaRPr>
                  </a:p>
                  <a:p>
                    <a:pPr marL="129119" indent="-129119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Gleason score  ≥8</a:t>
                    </a:r>
                  </a:p>
                  <a:p>
                    <a:pPr marL="129119" indent="-129119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dirty="0">
                        <a:solidFill>
                          <a:schemeClr val="tx1"/>
                        </a:solidFill>
                      </a:rPr>
                      <a:t>Přítomnost 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≥3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 kostních lézí na </a:t>
                    </a:r>
                    <a:r>
                      <a:rPr lang="cs-CZ" sz="1000" dirty="0" err="1">
                        <a:solidFill>
                          <a:schemeClr val="tx1"/>
                        </a:solidFill>
                      </a:rPr>
                      <a:t>scanu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 marL="129119" indent="-129119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dirty="0">
                        <a:solidFill>
                          <a:schemeClr val="tx1"/>
                        </a:solidFill>
                      </a:rPr>
                      <a:t>Přítomnost měřitelných viscerálních lézí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 marL="129119" indent="-129119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00" b="1" dirty="0">
                        <a:solidFill>
                          <a:schemeClr val="tx1"/>
                        </a:solidFill>
                      </a:rPr>
                      <a:t>Strati</a:t>
                    </a:r>
                    <a:r>
                      <a:rPr lang="cs-CZ" sz="1000" b="1" dirty="0" err="1">
                        <a:solidFill>
                          <a:schemeClr val="tx1"/>
                        </a:solidFill>
                      </a:rPr>
                      <a:t>fikační</a:t>
                    </a:r>
                    <a:r>
                      <a:rPr lang="cs-CZ" sz="1000" b="1" dirty="0">
                        <a:solidFill>
                          <a:schemeClr val="tx1"/>
                        </a:solidFill>
                      </a:rPr>
                      <a:t> faktory</a:t>
                    </a:r>
                    <a:endParaRPr lang="en-US" sz="1000" b="1" dirty="0">
                      <a:solidFill>
                        <a:schemeClr val="tx1"/>
                      </a:solidFill>
                    </a:endParaRPr>
                  </a:p>
                  <a:p>
                    <a:pPr marL="125635" indent="-125635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cs-CZ" sz="1000" dirty="0">
                        <a:solidFill>
                          <a:schemeClr val="tx1"/>
                        </a:solidFill>
                      </a:rPr>
                      <a:t>Přítomnost viscerálního  postižení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ano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/n</a:t>
                    </a:r>
                    <a:r>
                      <a:rPr lang="cs-CZ" sz="1000" dirty="0">
                        <a:solidFill>
                          <a:schemeClr val="tx1"/>
                        </a:solidFill>
                      </a:rPr>
                      <a:t>e</a:t>
                    </a:r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  <a:p>
                    <a:pPr marL="125635" indent="-125635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/>
                      <a:buChar char="•"/>
                      <a:defRPr/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ECOG PS (0, 1 vs 2)</a:t>
                    </a:r>
                  </a:p>
                </p:txBody>
              </p:sp>
            </p:grpSp>
          </p:grpSp>
        </p:grpSp>
      </p:grpSp>
      <p:sp>
        <p:nvSpPr>
          <p:cNvPr id="3" name="TextBox 2"/>
          <p:cNvSpPr txBox="1"/>
          <p:nvPr/>
        </p:nvSpPr>
        <p:spPr>
          <a:xfrm>
            <a:off x="381302" y="1875367"/>
            <a:ext cx="83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Randomiz</a:t>
            </a:r>
            <a:r>
              <a:rPr lang="cs-CZ" sz="2000" dirty="0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ovaná</a:t>
            </a:r>
            <a:r>
              <a:rPr lang="en-US" sz="2000" dirty="0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dvojitě zaslepená</a:t>
            </a:r>
            <a:r>
              <a:rPr lang="en-US" sz="2000" dirty="0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>
                <a:solidFill>
                  <a:srgbClr val="1447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multicentrická studie fáze 3</a:t>
            </a:r>
            <a:endParaRPr lang="en-US" sz="2000" dirty="0">
              <a:solidFill>
                <a:srgbClr val="1447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5300" y="2409036"/>
            <a:ext cx="6283513" cy="569274"/>
          </a:xfrm>
          <a:prstGeom prst="rect">
            <a:avLst/>
          </a:prstGeom>
          <a:solidFill>
            <a:srgbClr val="14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DO STUDIE BYLI ZAŘAZENI PACIENTI S HR PROGNOSTICKÝMI FAKTORY, </a:t>
            </a:r>
          </a:p>
          <a:p>
            <a:r>
              <a:rPr lang="sk-SK" sz="16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KTERÉ JSOU SPOJENY S HORŠÍ PROGNÓZOU.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7A6C5-226A-4B1B-B0E8-AAF9A63844C7}"/>
              </a:ext>
            </a:extLst>
          </p:cNvPr>
          <p:cNvSpPr/>
          <p:nvPr/>
        </p:nvSpPr>
        <p:spPr>
          <a:xfrm>
            <a:off x="1052195" y="2973195"/>
            <a:ext cx="7150251" cy="34681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</p:spTree>
    <p:extLst>
      <p:ext uri="{BB962C8B-B14F-4D97-AF65-F5344CB8AC3E}">
        <p14:creationId xmlns:p14="http://schemas.microsoft.com/office/powerpoint/2010/main" val="17177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80F1D1DB-0411-4734-8E08-C02294E3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cs-CZ" sz="3600" b="1" dirty="0"/>
              <a:t>Androgen </a:t>
            </a:r>
            <a:r>
              <a:rPr lang="en-GB" altLang="cs-CZ" sz="3600" b="1" dirty="0" err="1"/>
              <a:t>depriva</a:t>
            </a:r>
            <a:r>
              <a:rPr lang="cs-CZ" altLang="cs-CZ" sz="3600" b="1" dirty="0"/>
              <a:t>ční léčba</a:t>
            </a:r>
            <a:endParaRPr lang="uk-UA" altLang="cs-CZ" sz="3600" b="1" dirty="0"/>
          </a:p>
        </p:txBody>
      </p:sp>
      <p:sp>
        <p:nvSpPr>
          <p:cNvPr id="57347" name="Номер слайда 6">
            <a:extLst>
              <a:ext uri="{FF2B5EF4-FFF2-40B4-BE49-F238E27FC236}">
                <a16:creationId xmlns:a16="http://schemas.microsoft.com/office/drawing/2014/main" id="{FCF0C4EC-A9BF-4A7B-8CC5-AB96FC7A49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A9ACE20-91C6-40F7-8218-9C1E9D7C58C2}" type="slidenum">
              <a:rPr lang="fr-FR" altLang="en-US" sz="800">
                <a:solidFill>
                  <a:srgbClr val="8F8F8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en-US" sz="800">
              <a:solidFill>
                <a:srgbClr val="8F8F8F"/>
              </a:solidFill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85564542-7DD3-4912-960B-B706D2A1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8996" r="14549" b="34720"/>
          <a:stretch>
            <a:fillRect/>
          </a:stretch>
        </p:blipFill>
        <p:spPr bwMode="auto">
          <a:xfrm>
            <a:off x="912813" y="1341438"/>
            <a:ext cx="57959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>
            <a:extLst>
              <a:ext uri="{FF2B5EF4-FFF2-40B4-BE49-F238E27FC236}">
                <a16:creationId xmlns:a16="http://schemas.microsoft.com/office/drawing/2014/main" id="{15855002-8D8D-4DB3-9980-6C4EF88E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44687" r="5733" b="22806"/>
          <a:stretch>
            <a:fillRect/>
          </a:stretch>
        </p:blipFill>
        <p:spPr bwMode="auto">
          <a:xfrm>
            <a:off x="3132138" y="3860800"/>
            <a:ext cx="5140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3A4C5BCD-FDDA-4702-BE94-EA04B0693233}"/>
              </a:ext>
            </a:extLst>
          </p:cNvPr>
          <p:cNvSpPr/>
          <p:nvPr/>
        </p:nvSpPr>
        <p:spPr bwMode="auto">
          <a:xfrm>
            <a:off x="3781425" y="2801938"/>
            <a:ext cx="4267200" cy="1128712"/>
          </a:xfrm>
          <a:prstGeom prst="wedgeRectCallout">
            <a:avLst>
              <a:gd name="adj1" fmla="val -36510"/>
              <a:gd name="adj2" fmla="val 81288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0" anchor="ctr"/>
          <a:lstStyle/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Arial" charset="0"/>
              </a:rPr>
              <a:t>Androgen </a:t>
            </a:r>
            <a:r>
              <a:rPr lang="en-GB" sz="1600" dirty="0" err="1">
                <a:solidFill>
                  <a:schemeClr val="bg1"/>
                </a:solidFill>
                <a:latin typeface="Arial" charset="0"/>
              </a:rPr>
              <a:t>depriva</a:t>
            </a:r>
            <a:r>
              <a:rPr lang="cs-CZ" sz="1600" dirty="0">
                <a:solidFill>
                  <a:schemeClr val="bg1"/>
                </a:solidFill>
                <a:latin typeface="Arial" charset="0"/>
              </a:rPr>
              <a:t>ční terapie</a:t>
            </a:r>
            <a:r>
              <a:rPr lang="en-GB" sz="1600" dirty="0">
                <a:solidFill>
                  <a:schemeClr val="bg1"/>
                </a:solidFill>
                <a:latin typeface="Arial" charset="0"/>
              </a:rPr>
              <a:t> (ADT):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Základ u pokročilého karcinomu prostaty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Standard u metastatického karcinomu prostaty</a:t>
            </a:r>
            <a:endParaRPr lang="en-GB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771510-F080-40FC-BF1E-5FC36E328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78A668-0113-42A2-87D5-8D21791A18C4}"/>
              </a:ext>
            </a:extLst>
          </p:cNvPr>
          <p:cNvSpPr/>
          <p:nvPr/>
        </p:nvSpPr>
        <p:spPr>
          <a:xfrm>
            <a:off x="524855" y="5440107"/>
            <a:ext cx="5005312" cy="27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4" name="Rectangle 3"/>
          <p:cNvSpPr/>
          <p:nvPr/>
        </p:nvSpPr>
        <p:spPr>
          <a:xfrm>
            <a:off x="602135" y="5444340"/>
            <a:ext cx="5047280" cy="32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Clinicaltrials.gov: NCT01715285; Hussain M, et al. J </a:t>
            </a:r>
            <a:r>
              <a:rPr lang="en-US" sz="752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</a:t>
            </a:r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752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</a:t>
            </a:r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2006;24:3984-3990;</a:t>
            </a:r>
            <a:endParaRPr lang="cs-CZ" sz="752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Millikan RE, et al. J </a:t>
            </a:r>
            <a:r>
              <a:rPr lang="en-US" sz="752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</a:t>
            </a:r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752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</a:t>
            </a:r>
            <a:r>
              <a:rPr lang="en-US" sz="75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2008;26:5936-5942.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49E114-2727-46E8-B6D1-8D69D22F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36" y="887986"/>
            <a:ext cx="7706464" cy="994306"/>
          </a:xfrm>
        </p:spPr>
        <p:txBody>
          <a:bodyPr>
            <a:normAutofit/>
          </a:bodyPr>
          <a:lstStyle/>
          <a:p>
            <a:pPr algn="ctr"/>
            <a:r>
              <a:rPr lang="sk-SK" sz="4136" b="1" dirty="0">
                <a:solidFill>
                  <a:srgbClr val="14475B"/>
                </a:solidFill>
                <a:latin typeface="+mn-lt"/>
              </a:rPr>
              <a:t>HR (High Risk) podle LATITUDE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152" y="2409047"/>
            <a:ext cx="7904333" cy="1520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3" name="Rectangle 12"/>
          <p:cNvSpPr/>
          <p:nvPr/>
        </p:nvSpPr>
        <p:spPr>
          <a:xfrm>
            <a:off x="267868" y="1969169"/>
            <a:ext cx="6682059" cy="439869"/>
          </a:xfrm>
          <a:prstGeom prst="rect">
            <a:avLst/>
          </a:prstGeom>
          <a:solidFill>
            <a:srgbClr val="144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sk-SK" sz="2000" b="1" dirty="0"/>
              <a:t>PŘÍTOMNOST MINIMÁLNĚ </a:t>
            </a:r>
            <a:r>
              <a:rPr lang="sk-SK" sz="2000" b="1" u="sng" dirty="0"/>
              <a:t>2 ZE 3 </a:t>
            </a:r>
            <a:r>
              <a:rPr lang="sk-SK" sz="2000" b="1" dirty="0"/>
              <a:t>NÁSLEDUJÍCÍCH KRITÉRIÍ</a:t>
            </a:r>
            <a:endParaRPr lang="sk-SK" sz="2000" b="1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908" y="4533772"/>
            <a:ext cx="5749084" cy="904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5" name="Rectangle 14"/>
          <p:cNvSpPr/>
          <p:nvPr/>
        </p:nvSpPr>
        <p:spPr>
          <a:xfrm>
            <a:off x="268624" y="4093893"/>
            <a:ext cx="4184161" cy="439869"/>
          </a:xfrm>
          <a:prstGeom prst="rect">
            <a:avLst/>
          </a:prstGeom>
          <a:solidFill>
            <a:srgbClr val="1C6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/>
              <a:t>  HV (High Volume) podle CHAARTED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35214-2E3D-4028-87E0-42CEEE2324A1}"/>
              </a:ext>
            </a:extLst>
          </p:cNvPr>
          <p:cNvSpPr/>
          <p:nvPr/>
        </p:nvSpPr>
        <p:spPr>
          <a:xfrm>
            <a:off x="388447" y="4629129"/>
            <a:ext cx="5479697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898" indent="-214898">
              <a:lnSpc>
                <a:spcPct val="130000"/>
              </a:lnSpc>
              <a:buFont typeface="Arial"/>
              <a:buChar char="•"/>
            </a:pPr>
            <a:r>
              <a:rPr lang="sk-SK" sz="1579" b="1" dirty="0"/>
              <a:t>≥ 4 kostní metastázy (alespoň 1 mimo páteř a pánev) a/</a:t>
            </a:r>
            <a:r>
              <a:rPr lang="sk-SK" sz="1579" b="1" dirty="0" err="1"/>
              <a:t>anebo</a:t>
            </a:r>
            <a:r>
              <a:rPr lang="sk-SK" sz="1579" b="1" dirty="0"/>
              <a:t> </a:t>
            </a:r>
            <a:r>
              <a:rPr lang="sk-SK" sz="1579" b="1" dirty="0" err="1"/>
              <a:t>viscerální</a:t>
            </a:r>
            <a:r>
              <a:rPr lang="sk-SK" sz="1579" b="1" dirty="0"/>
              <a:t> metastázy ( plíce, játra)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32642786"/>
              </p:ext>
            </p:extLst>
          </p:nvPr>
        </p:nvGraphicFramePr>
        <p:xfrm>
          <a:off x="539425" y="2528433"/>
          <a:ext cx="4410783" cy="128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50689" y="3174425"/>
            <a:ext cx="272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ea typeface="Verdana" panose="020B0604030504040204" pitchFamily="34" charset="0"/>
                <a:cs typeface="Calibri"/>
              </a:rPr>
              <a:t>Souvisí s HV definicí</a:t>
            </a:r>
            <a:endParaRPr lang="en-US" sz="2400" b="1" dirty="0">
              <a:ea typeface="Verdana" panose="020B0604030504040204" pitchFamily="34" charset="0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69578" y="3181633"/>
            <a:ext cx="487337" cy="207008"/>
          </a:xfrm>
          <a:prstGeom prst="straightConnector1">
            <a:avLst/>
          </a:prstGeom>
          <a:ln w="38100">
            <a:solidFill>
              <a:srgbClr val="14475B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79325" y="3391079"/>
            <a:ext cx="477591" cy="226614"/>
          </a:xfrm>
          <a:prstGeom prst="straightConnector1">
            <a:avLst/>
          </a:prstGeom>
          <a:ln w="38100">
            <a:solidFill>
              <a:srgbClr val="14475B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1019E-742D-4686-B6BE-742E3DAEC108}"/>
              </a:ext>
            </a:extLst>
          </p:cNvPr>
          <p:cNvSpPr/>
          <p:nvPr/>
        </p:nvSpPr>
        <p:spPr>
          <a:xfrm>
            <a:off x="539425" y="2406610"/>
            <a:ext cx="7150251" cy="34681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AF3699-6F81-4143-A7D0-DFD3F9BD34C4}"/>
              </a:ext>
            </a:extLst>
          </p:cNvPr>
          <p:cNvSpPr/>
          <p:nvPr/>
        </p:nvSpPr>
        <p:spPr>
          <a:xfrm>
            <a:off x="142922" y="4532317"/>
            <a:ext cx="5881070" cy="4237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</p:spTree>
    <p:extLst>
      <p:ext uri="{BB962C8B-B14F-4D97-AF65-F5344CB8AC3E}">
        <p14:creationId xmlns:p14="http://schemas.microsoft.com/office/powerpoint/2010/main" val="234159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0BDD27-1620-45EF-9E42-86E30F30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179983-92A5-42AA-8C1E-D9B46925C3E8}"/>
              </a:ext>
            </a:extLst>
          </p:cNvPr>
          <p:cNvSpPr/>
          <p:nvPr/>
        </p:nvSpPr>
        <p:spPr>
          <a:xfrm>
            <a:off x="560984" y="5653470"/>
            <a:ext cx="3885160" cy="27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5AF44BE-4390-4959-B4E9-A2E96363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24" y="5687326"/>
            <a:ext cx="4237159" cy="1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009" tIns="33505" rIns="67009" bIns="33505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752" dirty="0" err="1">
                <a:latin typeface="Verdana"/>
              </a:rPr>
              <a:t>Fizazi</a:t>
            </a:r>
            <a:r>
              <a:rPr lang="en-US" sz="752" dirty="0">
                <a:latin typeface="Verdana"/>
              </a:rPr>
              <a:t> K, et al. N </a:t>
            </a:r>
            <a:r>
              <a:rPr lang="en-US" sz="752" dirty="0" err="1">
                <a:latin typeface="Verdana"/>
              </a:rPr>
              <a:t>Engl</a:t>
            </a:r>
            <a:r>
              <a:rPr lang="en-US" sz="752" dirty="0">
                <a:latin typeface="Verdana"/>
              </a:rPr>
              <a:t> J Med. 2017 Jul 27;377(4):352-360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175" y="2064823"/>
            <a:ext cx="6608657" cy="3588646"/>
          </a:xfrm>
          <a:prstGeom prst="rect">
            <a:avLst/>
          </a:prstGeom>
          <a:solidFill>
            <a:schemeClr val="bg1"/>
          </a:solidFill>
          <a:ln>
            <a:solidFill>
              <a:srgbClr val="C1C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342" y="2203148"/>
            <a:ext cx="4766382" cy="2309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9736" y="2698921"/>
            <a:ext cx="2450675" cy="1753237"/>
          </a:xfrm>
          <a:prstGeom prst="rect">
            <a:avLst/>
          </a:prstGeom>
          <a:solidFill>
            <a:srgbClr val="124C1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53% redukce rizika radiografické progrese ve skupině pacientů ADT+ABI+PRED</a:t>
            </a:r>
            <a:endParaRPr lang="en-US" altLang="en-US" b="1" dirty="0">
              <a:solidFill>
                <a:srgbClr val="FFFFF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0383" y="1936453"/>
            <a:ext cx="2967331" cy="666021"/>
          </a:xfrm>
          <a:prstGeom prst="rect">
            <a:avLst/>
          </a:prstGeom>
          <a:solidFill>
            <a:srgbClr val="1C65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Hazard ratio, 0.47 </a:t>
            </a:r>
            <a:endParaRPr lang="en-US" b="1" dirty="0"/>
          </a:p>
          <a:p>
            <a:pPr algn="ctr"/>
            <a:r>
              <a:rPr lang="cs-CZ" b="1" dirty="0"/>
              <a:t>(95% CI, 0.39-0.55) P&lt;0.001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82939" y="3175372"/>
            <a:ext cx="1982209" cy="277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3" dirty="0" err="1"/>
              <a:t>Progression</a:t>
            </a:r>
            <a:r>
              <a:rPr lang="cs-CZ" sz="1203" dirty="0"/>
              <a:t>-free </a:t>
            </a:r>
            <a:r>
              <a:rPr lang="cs-CZ" sz="1203" dirty="0" err="1"/>
              <a:t>Survival</a:t>
            </a:r>
            <a:r>
              <a:rPr lang="cs-CZ" sz="1203" dirty="0"/>
              <a:t> (%)</a:t>
            </a:r>
            <a:endParaRPr lang="en-US" sz="1203" dirty="0"/>
          </a:p>
        </p:txBody>
      </p:sp>
      <p:sp>
        <p:nvSpPr>
          <p:cNvPr id="13" name="TextBox 12"/>
          <p:cNvSpPr txBox="1"/>
          <p:nvPr/>
        </p:nvSpPr>
        <p:spPr>
          <a:xfrm>
            <a:off x="3818078" y="4378078"/>
            <a:ext cx="672172" cy="277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3" dirty="0" err="1"/>
              <a:t>Months</a:t>
            </a:r>
            <a:endParaRPr lang="en-US" sz="1203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60983" y="4652854"/>
          <a:ext cx="5885287" cy="81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6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6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6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328">
                <a:tc>
                  <a:txBody>
                    <a:bodyPr/>
                    <a:lstStyle/>
                    <a:p>
                      <a:pPr marL="0" marR="0" indent="0" algn="l" defTabSz="1781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AT RISK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ADT-</a:t>
                      </a:r>
                      <a:r>
                        <a:rPr lang="cs-CZ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abiraterone</a:t>
                      </a: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prednisone</a:t>
                      </a: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597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533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464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400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353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316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251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177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102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51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21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79"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ADT-</a:t>
                      </a:r>
                      <a:r>
                        <a:rPr lang="cs-CZ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placebos</a:t>
                      </a:r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602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488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367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289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214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168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127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81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41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</a:t>
                      </a:r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0C09025-B2B8-4B98-83A5-354D32FEA7AB}"/>
              </a:ext>
            </a:extLst>
          </p:cNvPr>
          <p:cNvSpPr/>
          <p:nvPr/>
        </p:nvSpPr>
        <p:spPr>
          <a:xfrm>
            <a:off x="6987899" y="4533473"/>
            <a:ext cx="1807441" cy="146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sk-SK" sz="1655" b="1" dirty="0">
                <a:solidFill>
                  <a:srgbClr val="14475B"/>
                </a:solidFill>
              </a:rPr>
              <a:t>Všechny sekundární cíle </a:t>
            </a:r>
          </a:p>
          <a:p>
            <a:pPr algn="ctr">
              <a:lnSpc>
                <a:spcPct val="90000"/>
              </a:lnSpc>
            </a:pPr>
            <a:r>
              <a:rPr lang="sk-SK" sz="1655" b="1" dirty="0">
                <a:solidFill>
                  <a:srgbClr val="14475B"/>
                </a:solidFill>
              </a:rPr>
              <a:t>ve prospěch </a:t>
            </a:r>
          </a:p>
          <a:p>
            <a:pPr algn="ctr">
              <a:lnSpc>
                <a:spcPct val="90000"/>
              </a:lnSpc>
            </a:pPr>
            <a:r>
              <a:rPr lang="sk-SK" sz="1655" b="1" dirty="0">
                <a:solidFill>
                  <a:srgbClr val="14475B"/>
                </a:solidFill>
              </a:rPr>
              <a:t>ADT + ABI + PRED vs. </a:t>
            </a:r>
          </a:p>
          <a:p>
            <a:pPr algn="ctr">
              <a:lnSpc>
                <a:spcPct val="90000"/>
              </a:lnSpc>
            </a:pPr>
            <a:r>
              <a:rPr lang="sk-SK" sz="1655" b="1" dirty="0">
                <a:solidFill>
                  <a:srgbClr val="14475B"/>
                </a:solidFill>
              </a:rPr>
              <a:t>ADT + placebo</a:t>
            </a:r>
            <a:endParaRPr lang="en-US" sz="1655" b="1" dirty="0">
              <a:solidFill>
                <a:srgbClr val="14475B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FA7E75-8D7E-4235-8EC4-D9D258BCB96A}"/>
              </a:ext>
            </a:extLst>
          </p:cNvPr>
          <p:cNvSpPr txBox="1">
            <a:spLocks/>
          </p:cNvSpPr>
          <p:nvPr/>
        </p:nvSpPr>
        <p:spPr>
          <a:xfrm>
            <a:off x="729171" y="1033514"/>
            <a:ext cx="7706464" cy="971452"/>
          </a:xfrm>
          <a:prstGeom prst="rect">
            <a:avLst/>
          </a:prstGeom>
        </p:spPr>
        <p:txBody>
          <a:bodyPr vert="horz" lIns="45712" tIns="22856" rIns="45712" bIns="22856" rtlCol="0" anchor="ctr">
            <a:noAutofit/>
          </a:bodyPr>
          <a:lstStyle>
            <a:lvl1pPr algn="l" defTabSz="13718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1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4136" b="1" dirty="0">
                <a:solidFill>
                  <a:srgbClr val="14475B"/>
                </a:solidFill>
                <a:latin typeface="+mn-lt"/>
              </a:rPr>
              <a:t>LATITUDE - výsledky</a:t>
            </a:r>
            <a:br>
              <a:rPr lang="cs-CZ" sz="4136" b="1" dirty="0">
                <a:solidFill>
                  <a:srgbClr val="14475B"/>
                </a:solidFill>
                <a:latin typeface="+mn-lt"/>
              </a:rPr>
            </a:br>
            <a:r>
              <a:rPr lang="en-US" sz="2699" b="1" dirty="0">
                <a:solidFill>
                  <a:srgbClr val="14475B"/>
                </a:solidFill>
                <a:latin typeface="+mn-lt"/>
              </a:rPr>
              <a:t>P</a:t>
            </a:r>
            <a:r>
              <a:rPr lang="cs-CZ" sz="2699" b="1" dirty="0" err="1">
                <a:solidFill>
                  <a:srgbClr val="14475B"/>
                </a:solidFill>
                <a:latin typeface="+mn-lt"/>
              </a:rPr>
              <a:t>rimární</a:t>
            </a:r>
            <a:r>
              <a:rPr lang="cs-CZ" sz="2699" b="1" dirty="0">
                <a:solidFill>
                  <a:srgbClr val="14475B"/>
                </a:solidFill>
                <a:latin typeface="+mn-lt"/>
              </a:rPr>
              <a:t> cíl</a:t>
            </a:r>
            <a:r>
              <a:rPr lang="en-US" sz="2699" b="1" dirty="0">
                <a:solidFill>
                  <a:srgbClr val="14475B"/>
                </a:solidFill>
                <a:latin typeface="+mn-lt"/>
              </a:rPr>
              <a:t>: </a:t>
            </a:r>
            <a:r>
              <a:rPr lang="cs-CZ" sz="2699" b="1" dirty="0" err="1">
                <a:solidFill>
                  <a:srgbClr val="14475B"/>
                </a:solidFill>
                <a:latin typeface="+mn-lt"/>
              </a:rPr>
              <a:t>rPFS</a:t>
            </a:r>
            <a:endParaRPr lang="en-US" sz="2106" b="1" dirty="0">
              <a:solidFill>
                <a:srgbClr val="14475B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6FBE22-92D0-4455-BFCB-AD751F6936ED}"/>
              </a:ext>
            </a:extLst>
          </p:cNvPr>
          <p:cNvSpPr/>
          <p:nvPr/>
        </p:nvSpPr>
        <p:spPr>
          <a:xfrm>
            <a:off x="1158595" y="2068965"/>
            <a:ext cx="4517721" cy="3018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</p:spTree>
    <p:extLst>
      <p:ext uri="{BB962C8B-B14F-4D97-AF65-F5344CB8AC3E}">
        <p14:creationId xmlns:p14="http://schemas.microsoft.com/office/powerpoint/2010/main" val="228708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F22E17F-936B-425F-908E-A0C0D2C39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"/>
          <a:stretch/>
        </p:blipFill>
        <p:spPr>
          <a:xfrm>
            <a:off x="0" y="833462"/>
            <a:ext cx="9178730" cy="52299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F37409-BB2D-49B4-B638-20273AD82140}"/>
              </a:ext>
            </a:extLst>
          </p:cNvPr>
          <p:cNvSpPr/>
          <p:nvPr/>
        </p:nvSpPr>
        <p:spPr>
          <a:xfrm>
            <a:off x="95092" y="2012062"/>
            <a:ext cx="5949059" cy="3392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4F66C-DC59-487C-8878-C893D44E0F2A}"/>
              </a:ext>
            </a:extLst>
          </p:cNvPr>
          <p:cNvSpPr/>
          <p:nvPr/>
        </p:nvSpPr>
        <p:spPr>
          <a:xfrm>
            <a:off x="5465275" y="3309826"/>
            <a:ext cx="3449098" cy="736473"/>
          </a:xfrm>
          <a:prstGeom prst="rect">
            <a:avLst/>
          </a:prstGeom>
          <a:solidFill>
            <a:srgbClr val="356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cs-CZ" b="1" dirty="0" err="1">
                <a:solidFill>
                  <a:schemeClr val="bg1"/>
                </a:solidFill>
              </a:rPr>
              <a:t>edián</a:t>
            </a:r>
            <a:r>
              <a:rPr lang="cs-CZ" b="1" dirty="0">
                <a:solidFill>
                  <a:schemeClr val="bg1"/>
                </a:solidFill>
              </a:rPr>
              <a:t> OS benefit 16,8 měsíců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51AD7-2D14-5B4C-915C-F10C4BFE32A4}"/>
              </a:ext>
            </a:extLst>
          </p:cNvPr>
          <p:cNvSpPr/>
          <p:nvPr/>
        </p:nvSpPr>
        <p:spPr>
          <a:xfrm>
            <a:off x="209455" y="5404576"/>
            <a:ext cx="5834696" cy="463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28554"/>
            <a:r>
              <a:rPr lang="sk-SK" sz="900" dirty="0">
                <a:solidFill>
                  <a:srgbClr val="254659"/>
                </a:solidFill>
              </a:rPr>
              <a:t>J Clin Oncol 37, 2019 (suppl 7S; abstr 141)</a:t>
            </a:r>
          </a:p>
          <a:p>
            <a:pPr defTabSz="228554"/>
            <a:r>
              <a:rPr lang="sk-SK" sz="900" dirty="0">
                <a:solidFill>
                  <a:srgbClr val="254659"/>
                </a:solidFill>
              </a:rPr>
              <a:t>Fizazi K et al. Final analysis of phase 3 LATITUE study. Poster Presented at American Society of Clinical Oncology (ASCO) Genitourinary Cancers Symposium, February 14-16, 2019, San Francisco, 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4650B-1FE4-E04E-9DB4-9495B1CC68B6}"/>
              </a:ext>
            </a:extLst>
          </p:cNvPr>
          <p:cNvSpPr/>
          <p:nvPr/>
        </p:nvSpPr>
        <p:spPr>
          <a:xfrm flipV="1">
            <a:off x="1729977" y="2018652"/>
            <a:ext cx="4210858" cy="2285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A568539-431E-4845-BB0E-41C964FC1B18}"/>
              </a:ext>
            </a:extLst>
          </p:cNvPr>
          <p:cNvSpPr txBox="1">
            <a:spLocks/>
          </p:cNvSpPr>
          <p:nvPr/>
        </p:nvSpPr>
        <p:spPr>
          <a:xfrm>
            <a:off x="298399" y="89444"/>
            <a:ext cx="8615973" cy="900547"/>
          </a:xfrm>
          <a:prstGeom prst="rect">
            <a:avLst/>
          </a:prstGeom>
        </p:spPr>
        <p:txBody>
          <a:bodyPr vert="horz" lIns="45712" tIns="22856" rIns="45712" bIns="22856" rtlCol="0" anchor="ctr">
            <a:noAutofit/>
          </a:bodyPr>
          <a:lstStyle>
            <a:lvl1pPr algn="ctr" defTabSz="1371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25465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sk-SK" sz="3299" dirty="0"/>
              <a:t>LATITUDE: </a:t>
            </a:r>
            <a:r>
              <a:rPr lang="en-US" sz="3299" dirty="0"/>
              <a:t>Abiraterone + P </a:t>
            </a:r>
            <a:r>
              <a:rPr lang="cs-CZ" sz="3299" dirty="0"/>
              <a:t> u nově diagnostikovaných tzv. </a:t>
            </a:r>
            <a:r>
              <a:rPr lang="en-US" sz="3299" dirty="0"/>
              <a:t>High-Risk </a:t>
            </a:r>
            <a:r>
              <a:rPr lang="en-US" sz="3299" dirty="0" err="1"/>
              <a:t>mHSPC</a:t>
            </a:r>
            <a:r>
              <a:rPr lang="cs-CZ" sz="3299" dirty="0"/>
              <a:t> </a:t>
            </a:r>
          </a:p>
          <a:p>
            <a:pPr algn="l"/>
            <a:r>
              <a:rPr lang="cs-CZ" sz="1200" dirty="0"/>
              <a:t>(</a:t>
            </a:r>
            <a:r>
              <a:rPr lang="en-US" sz="1200" dirty="0"/>
              <a:t>FINAL ANALYSIS</a:t>
            </a:r>
            <a:r>
              <a:rPr lang="cs-CZ" sz="1200" dirty="0"/>
              <a:t>)</a:t>
            </a:r>
            <a:endParaRPr lang="sk-SK" sz="120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F28255A-9142-BD4C-A2CE-047B00217C60}"/>
              </a:ext>
            </a:extLst>
          </p:cNvPr>
          <p:cNvSpPr txBox="1">
            <a:spLocks/>
          </p:cNvSpPr>
          <p:nvPr/>
        </p:nvSpPr>
        <p:spPr>
          <a:xfrm>
            <a:off x="6253606" y="1556792"/>
            <a:ext cx="2761771" cy="4506604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noAutofit/>
          </a:bodyPr>
          <a:lstStyle>
            <a:lvl1pPr marL="342946" indent="-342946" algn="l" defTabSz="1371783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837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729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620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511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403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294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186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077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k-SK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Medián follow-up: </a:t>
            </a:r>
            <a:r>
              <a:rPr lang="sk-SK" sz="14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51,8 </a:t>
            </a:r>
            <a:r>
              <a:rPr lang="sk-SK" sz="14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měsíců</a:t>
            </a:r>
            <a:endParaRPr lang="sk-SK" sz="14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</a:t>
            </a:r>
            <a:r>
              <a:rPr lang="cs-CZ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en-US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 OS: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AA+P+ADT: 53,3 m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ěsíců</a:t>
            </a:r>
            <a:endParaRPr lang="en-US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Plac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ebo</a:t>
            </a:r>
            <a:r>
              <a:rPr lang="cs-CZ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+ADT: 36,5 m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ěsíců</a:t>
            </a:r>
            <a:endParaRPr lang="cs-CZ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</a:t>
            </a:r>
            <a:r>
              <a:rPr lang="cs-CZ" sz="1400" b="1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án</a:t>
            </a:r>
            <a:r>
              <a:rPr lang="cs-CZ" sz="1400" b="1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trvání léčby</a:t>
            </a:r>
            <a:endParaRPr lang="en-US" sz="1400" b="1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AA+P </a:t>
            </a:r>
            <a:r>
              <a:rPr lang="cs-CZ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+ADT</a:t>
            </a:r>
            <a:r>
              <a:rPr lang="en-US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25,8 m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ěsíců</a:t>
            </a:r>
            <a:endParaRPr lang="en-US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Plac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ebo</a:t>
            </a:r>
            <a:r>
              <a:rPr lang="cs-CZ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+ADT</a:t>
            </a:r>
            <a:r>
              <a:rPr lang="en-US" sz="1300" dirty="0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  14,4 m</a:t>
            </a:r>
            <a:r>
              <a:rPr lang="cs-CZ" sz="1300" dirty="0" err="1">
                <a:solidFill>
                  <a:srgbClr val="2546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ěsíců</a:t>
            </a:r>
            <a:endParaRPr lang="cs-CZ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13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5465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96980D-A2E3-4DD1-873A-353EC653584F}"/>
              </a:ext>
            </a:extLst>
          </p:cNvPr>
          <p:cNvSpPr txBox="1">
            <a:spLocks/>
          </p:cNvSpPr>
          <p:nvPr/>
        </p:nvSpPr>
        <p:spPr>
          <a:xfrm>
            <a:off x="2069567" y="2012062"/>
            <a:ext cx="1705688" cy="353934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100" b="1" dirty="0">
                <a:solidFill>
                  <a:srgbClr val="92D050"/>
                </a:solidFill>
              </a:rPr>
              <a:t>+</a:t>
            </a:r>
          </a:p>
          <a:p>
            <a:pPr marL="0" indent="0" algn="ctr">
              <a:buNone/>
            </a:pPr>
            <a:endParaRPr lang="sk-SK" sz="2100" b="1" dirty="0">
              <a:solidFill>
                <a:srgbClr val="92D050"/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FEA0CC3D-86E6-4294-BFD5-978A5AAF8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455" y="2102952"/>
            <a:ext cx="5380750" cy="32876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B9FF6A-4355-4687-91B4-D36E70572C15}"/>
              </a:ext>
            </a:extLst>
          </p:cNvPr>
          <p:cNvSpPr/>
          <p:nvPr/>
        </p:nvSpPr>
        <p:spPr>
          <a:xfrm>
            <a:off x="1974232" y="4078043"/>
            <a:ext cx="1583360" cy="177849"/>
          </a:xfrm>
          <a:prstGeom prst="rect">
            <a:avLst/>
          </a:prstGeom>
          <a:noFill/>
          <a:ln w="63500">
            <a:solidFill>
              <a:srgbClr val="356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8A9FF2-B00A-476E-A30D-E23479560686}"/>
              </a:ext>
            </a:extLst>
          </p:cNvPr>
          <p:cNvSpPr/>
          <p:nvPr/>
        </p:nvSpPr>
        <p:spPr>
          <a:xfrm>
            <a:off x="99438" y="2014127"/>
            <a:ext cx="521909" cy="5219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900"/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38524629-05D5-4006-ACA6-0F541671FA8E}"/>
              </a:ext>
            </a:extLst>
          </p:cNvPr>
          <p:cNvSpPr/>
          <p:nvPr/>
        </p:nvSpPr>
        <p:spPr>
          <a:xfrm>
            <a:off x="185759" y="2097069"/>
            <a:ext cx="343082" cy="355464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03114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71A386-566E-4CA9-BAA6-12816762F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60A624-DC13-45D6-A0B1-EF8C14CB79A9}"/>
              </a:ext>
            </a:extLst>
          </p:cNvPr>
          <p:cNvSpPr/>
          <p:nvPr/>
        </p:nvSpPr>
        <p:spPr>
          <a:xfrm>
            <a:off x="4844485" y="5384681"/>
            <a:ext cx="3194030" cy="27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9" name="Rectangle 8"/>
          <p:cNvSpPr/>
          <p:nvPr/>
        </p:nvSpPr>
        <p:spPr>
          <a:xfrm>
            <a:off x="4624571" y="2094151"/>
            <a:ext cx="4199845" cy="3292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8" name="Rectangle 7"/>
          <p:cNvSpPr/>
          <p:nvPr/>
        </p:nvSpPr>
        <p:spPr>
          <a:xfrm>
            <a:off x="288185" y="2094151"/>
            <a:ext cx="4180694" cy="1520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>
              <a:solidFill>
                <a:srgbClr val="14475B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17" y="1029987"/>
            <a:ext cx="7706464" cy="971452"/>
          </a:xfrm>
        </p:spPr>
        <p:txBody>
          <a:bodyPr>
            <a:normAutofit/>
          </a:bodyPr>
          <a:lstStyle/>
          <a:p>
            <a:pPr algn="ctr"/>
            <a:r>
              <a:rPr lang="cs-CZ" sz="4136" b="1" dirty="0">
                <a:solidFill>
                  <a:srgbClr val="14475B"/>
                </a:solidFill>
                <a:latin typeface="+mn-lt"/>
              </a:rPr>
              <a:t>LATITUDE – bezpečnostní profil</a:t>
            </a:r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4C5C77E5-3A26-48BB-A4DB-7C99CCC09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939" y="2185197"/>
            <a:ext cx="3851725" cy="32575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cs-CZ" b="1" dirty="0">
                <a:solidFill>
                  <a:srgbClr val="1C6581"/>
                </a:solidFill>
              </a:rPr>
              <a:t>NÚ stupně 3-4:       63% vs. 48%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Závažné NÚ:           </a:t>
            </a:r>
            <a:r>
              <a:rPr lang="cs-CZ" b="1" dirty="0"/>
              <a:t>28% vs. 24%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Ukončení pro NÚ:  </a:t>
            </a:r>
            <a:r>
              <a:rPr lang="cs-CZ" b="1" dirty="0"/>
              <a:t>12% vs. 10%</a:t>
            </a:r>
            <a:r>
              <a:rPr lang="cs-CZ" dirty="0"/>
              <a:t>	</a:t>
            </a:r>
          </a:p>
          <a:p>
            <a:pPr marL="335028" lvl="1" indent="0">
              <a:lnSpc>
                <a:spcPct val="140000"/>
              </a:lnSpc>
              <a:buNone/>
            </a:pPr>
            <a:endParaRPr lang="cs-CZ" dirty="0">
              <a:solidFill>
                <a:srgbClr val="14475B"/>
              </a:solidFill>
            </a:endParaRP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4C5C77E5-3A26-48BB-A4DB-7C99CCC0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7442" y="2193348"/>
            <a:ext cx="4206729" cy="32575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cs-CZ" b="1" dirty="0">
                <a:solidFill>
                  <a:srgbClr val="1C6581"/>
                </a:solidFill>
              </a:rPr>
              <a:t>Zvlášť sledované NÚ (stupeň ≥3)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Hypertenze: 	</a:t>
            </a:r>
            <a:r>
              <a:rPr lang="cs-CZ" b="1" dirty="0"/>
              <a:t>20% vs. 10,2%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Hypokalémie: 	</a:t>
            </a:r>
            <a:r>
              <a:rPr lang="cs-CZ" b="1" dirty="0"/>
              <a:t>10,8% vs.1,2%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Elevace ALT:	                    </a:t>
            </a:r>
            <a:r>
              <a:rPr lang="cs-CZ" b="1" dirty="0"/>
              <a:t>5,3% vs. 1%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Elevace AST: 	 </a:t>
            </a:r>
            <a:r>
              <a:rPr lang="cs-CZ" b="1" dirty="0"/>
              <a:t>4,2% vs. 1%</a:t>
            </a:r>
          </a:p>
          <a:p>
            <a:pPr lvl="1">
              <a:lnSpc>
                <a:spcPct val="140000"/>
              </a:lnSpc>
            </a:pPr>
            <a:r>
              <a:rPr lang="cs-CZ" dirty="0"/>
              <a:t>Kardiální NÚ:	</a:t>
            </a:r>
            <a:r>
              <a:rPr lang="cs-CZ" b="1" dirty="0"/>
              <a:t> 3,8% vs. 1%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cs-CZ" dirty="0"/>
              <a:t>Z toho FISI: 	                           </a:t>
            </a:r>
            <a:r>
              <a:rPr lang="cs-CZ" b="1" dirty="0"/>
              <a:t>0,3% vs. 0,2%</a:t>
            </a:r>
            <a:r>
              <a:rPr lang="cs-CZ" dirty="0">
                <a:solidFill>
                  <a:srgbClr val="14475B"/>
                </a:solidFill>
              </a:rPr>
              <a:t>	</a:t>
            </a:r>
          </a:p>
          <a:p>
            <a:pPr marL="335028" lvl="1" indent="0">
              <a:lnSpc>
                <a:spcPct val="140000"/>
              </a:lnSpc>
              <a:buNone/>
            </a:pPr>
            <a:endParaRPr lang="cs-CZ" dirty="0">
              <a:solidFill>
                <a:srgbClr val="14475B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DBF66C3-8FEF-43A1-B66C-CE50AAA1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350" y="5428542"/>
            <a:ext cx="2518396" cy="1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009" tIns="33505" rIns="67009" bIns="33505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752" dirty="0" err="1">
                <a:latin typeface="Calibri"/>
                <a:cs typeface="Calibri"/>
              </a:rPr>
              <a:t>Fizazi</a:t>
            </a:r>
            <a:r>
              <a:rPr lang="en-US" sz="752" dirty="0">
                <a:latin typeface="Calibri"/>
                <a:cs typeface="Calibri"/>
              </a:rPr>
              <a:t> K, et al. N </a:t>
            </a:r>
            <a:r>
              <a:rPr lang="en-US" sz="752" dirty="0" err="1">
                <a:latin typeface="Calibri"/>
                <a:cs typeface="Calibri"/>
              </a:rPr>
              <a:t>Engl</a:t>
            </a:r>
            <a:r>
              <a:rPr lang="en-US" sz="752" dirty="0">
                <a:latin typeface="Calibri"/>
                <a:cs typeface="Calibri"/>
              </a:rPr>
              <a:t> J Med. 2017 Jul 27;377(4):352-360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BB925-D008-44CC-9E9B-D85CC2822165}"/>
              </a:ext>
            </a:extLst>
          </p:cNvPr>
          <p:cNvSpPr/>
          <p:nvPr/>
        </p:nvSpPr>
        <p:spPr>
          <a:xfrm flipV="1">
            <a:off x="245940" y="2097454"/>
            <a:ext cx="4184723" cy="2285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D94C7B-8D76-4448-BF69-91B5B1CF19CC}"/>
              </a:ext>
            </a:extLst>
          </p:cNvPr>
          <p:cNvSpPr/>
          <p:nvPr/>
        </p:nvSpPr>
        <p:spPr>
          <a:xfrm flipV="1">
            <a:off x="4586356" y="2092485"/>
            <a:ext cx="4184723" cy="2285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</p:spTree>
    <p:extLst>
      <p:ext uri="{BB962C8B-B14F-4D97-AF65-F5344CB8AC3E}">
        <p14:creationId xmlns:p14="http://schemas.microsoft.com/office/powerpoint/2010/main" val="152810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175E8-9659-4CAD-A76D-F63BD74F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Změny oproti CHAARTED a LATITUDE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2EA39-D4AB-4475-80B2-75898CE9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1.CHAARTED -pacienti s „velkým objemem“ onemocnění (viscerální metastázy nebo&gt; 4 kostní metastázy), měly větší prospěch než pacienti s onemocněním „s malým objemem“</a:t>
            </a:r>
          </a:p>
          <a:p>
            <a:endParaRPr lang="cs-CZ" dirty="0"/>
          </a:p>
          <a:p>
            <a:r>
              <a:rPr lang="cs-CZ" dirty="0"/>
              <a:t>2.LATITUDE a STAMPEDE hodnotily dvě mírně odlišné kohorty :</a:t>
            </a:r>
          </a:p>
          <a:p>
            <a:pPr marL="0" indent="0">
              <a:buNone/>
            </a:pPr>
            <a:r>
              <a:rPr lang="cs-CZ" dirty="0"/>
              <a:t> - LATITUDE byla omezena na pacienty s cM1 (1199 pacientů, HR 0,62) </a:t>
            </a:r>
          </a:p>
          <a:p>
            <a:pPr marL="0" indent="0">
              <a:buNone/>
            </a:pPr>
            <a:r>
              <a:rPr lang="cs-CZ" dirty="0"/>
              <a:t>(„vysoké riziko“:</a:t>
            </a:r>
            <a:r>
              <a:rPr lang="en-US" dirty="0">
                <a:effectLst/>
              </a:rPr>
              <a:t>2 </a:t>
            </a:r>
            <a:r>
              <a:rPr lang="cs-CZ" dirty="0">
                <a:effectLst/>
              </a:rPr>
              <a:t>ze </a:t>
            </a:r>
            <a:r>
              <a:rPr lang="en-US" dirty="0">
                <a:effectLst/>
              </a:rPr>
              <a:t>3</a:t>
            </a:r>
            <a:r>
              <a:rPr lang="cs-CZ" dirty="0">
                <a:effectLst/>
              </a:rPr>
              <a:t> rysů rizika</a:t>
            </a:r>
            <a:r>
              <a:rPr lang="en-US" dirty="0">
                <a:effectLst/>
              </a:rPr>
              <a:t>  – Gleason 8-10, &gt;= 3 </a:t>
            </a:r>
            <a:r>
              <a:rPr lang="cs-CZ" dirty="0">
                <a:effectLst/>
              </a:rPr>
              <a:t>kostní meta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viscer</a:t>
            </a:r>
            <a:r>
              <a:rPr lang="cs-CZ" dirty="0" err="1">
                <a:effectLst/>
              </a:rPr>
              <a:t>ální</a:t>
            </a:r>
            <a:r>
              <a:rPr lang="cs-CZ" dirty="0">
                <a:effectLst/>
              </a:rPr>
              <a:t> </a:t>
            </a:r>
            <a:r>
              <a:rPr lang="en-US" dirty="0" err="1">
                <a:effectLst/>
              </a:rPr>
              <a:t>metastas</a:t>
            </a:r>
            <a:r>
              <a:rPr lang="cs-CZ" dirty="0" err="1">
                <a:effectLst/>
              </a:rPr>
              <a:t>tázy</a:t>
            </a:r>
            <a:r>
              <a:rPr lang="cs-CZ" dirty="0">
                <a:effectLst/>
              </a:rPr>
              <a:t>)</a:t>
            </a:r>
            <a:r>
              <a:rPr lang="cs-CZ" dirty="0"/>
              <a:t>            </a:t>
            </a:r>
          </a:p>
          <a:p>
            <a:pPr marL="0" indent="0">
              <a:buNone/>
            </a:pPr>
            <a:r>
              <a:rPr lang="cs-CZ" dirty="0"/>
              <a:t> - STAMPEDE zahrnoval pacienty s cM0 a cM1 (1917 pacientů, HR 0,63)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populace cM1: 1002 pacientů, HR 0,61 - podobná LATITUDE </a:t>
            </a:r>
          </a:p>
          <a:p>
            <a:pPr marL="0" indent="0">
              <a:buNone/>
            </a:pPr>
            <a:r>
              <a:rPr lang="cs-CZ" dirty="0"/>
              <a:t>populace cM0:   915 pacientů, HR 0,75 (není klinicky signifikantní z důvodu širšího intervalu spolehlivosti - naznačen přínos)</a:t>
            </a:r>
          </a:p>
        </p:txBody>
      </p:sp>
    </p:spTree>
    <p:extLst>
      <p:ext uri="{BB962C8B-B14F-4D97-AF65-F5344CB8AC3E}">
        <p14:creationId xmlns:p14="http://schemas.microsoft.com/office/powerpoint/2010/main" val="189431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3E724-83D2-4E8A-8B99-2F2AB036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dirty="0"/>
              <a:t>Co nového můžeme </a:t>
            </a:r>
          </a:p>
          <a:p>
            <a:pPr marL="0" indent="0">
              <a:buNone/>
            </a:pPr>
            <a:r>
              <a:rPr lang="cs-CZ" sz="4400" dirty="0"/>
              <a:t>očekávat v léčbě </a:t>
            </a:r>
            <a:r>
              <a:rPr lang="cs-CZ" sz="4400" dirty="0" err="1"/>
              <a:t>mHSPC</a:t>
            </a:r>
            <a:r>
              <a:rPr lang="cs-CZ" sz="4400" dirty="0"/>
              <a:t> ?</a:t>
            </a:r>
          </a:p>
        </p:txBody>
      </p:sp>
      <p:pic>
        <p:nvPicPr>
          <p:cNvPr id="7" name="Obrázek 6" descr="Obsah obrázku text, vizitka&#10;&#10;Popis byl vytvořen automaticky">
            <a:extLst>
              <a:ext uri="{FF2B5EF4-FFF2-40B4-BE49-F238E27FC236}">
                <a16:creationId xmlns:a16="http://schemas.microsoft.com/office/drawing/2014/main" id="{C51F3090-3FAF-471B-A356-72B56B496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248472" cy="31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0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85474" y="6496050"/>
            <a:ext cx="383381" cy="361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5AE6B7A-4E58-416B-9832-10F84F3054DF}" type="slidenum">
              <a:rPr lang="en-US" altLang="en-US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10510" y="1864929"/>
            <a:ext cx="3071955" cy="4058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cs-CZ" sz="1800" dirty="0"/>
              <a:t>APALUTAMID</a:t>
            </a:r>
          </a:p>
          <a:p>
            <a:pPr marL="0" indent="0">
              <a:buNone/>
            </a:pPr>
            <a:r>
              <a:rPr lang="cs-CZ" sz="1800" dirty="0"/>
              <a:t> kompetitivně inhibuje vazbu AR-androgen s vyšší afinitou než </a:t>
            </a:r>
            <a:r>
              <a:rPr lang="cs-CZ" sz="1800" dirty="0" err="1"/>
              <a:t>bicalutamid</a:t>
            </a:r>
            <a:endParaRPr lang="cs-CZ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altLang="en-US" sz="1800" dirty="0"/>
          </a:p>
          <a:p>
            <a:r>
              <a:rPr lang="cs-CZ" sz="1800" dirty="0"/>
              <a:t>APALUTAMID</a:t>
            </a:r>
          </a:p>
          <a:p>
            <a:pPr marL="0" indent="0">
              <a:buNone/>
            </a:pPr>
            <a:r>
              <a:rPr lang="cs-CZ" sz="1800" dirty="0"/>
              <a:t>inhibuje AR-zprostředkovanou jadernou lokalizaci, jakož i vazbu a transkripci DNA</a:t>
            </a:r>
          </a:p>
          <a:p>
            <a:pPr lvl="1"/>
            <a:endParaRPr lang="cs-CZ" altLang="en-US" sz="1200" dirty="0"/>
          </a:p>
          <a:p>
            <a:pPr lvl="1"/>
            <a:endParaRPr lang="cs-CZ" altLang="en-US" sz="1200" dirty="0"/>
          </a:p>
          <a:p>
            <a:pPr lvl="1"/>
            <a:endParaRPr lang="en-GB" altLang="en-US" sz="1200" dirty="0"/>
          </a:p>
          <a:p>
            <a:pPr lvl="1"/>
            <a:endParaRPr lang="en-GB" altLang="en-US" sz="1200" dirty="0"/>
          </a:p>
          <a:p>
            <a:pPr lvl="1"/>
            <a:endParaRPr lang="en-GB" altLang="en-US" sz="1200" dirty="0"/>
          </a:p>
          <a:p>
            <a:pPr lvl="1"/>
            <a:endParaRPr lang="en-GB" altLang="en-US" sz="1200" dirty="0"/>
          </a:p>
          <a:p>
            <a:pPr marL="395287" lvl="1" indent="0">
              <a:buNone/>
            </a:pPr>
            <a:endParaRPr lang="en-GB" altLang="en-US" sz="1200" dirty="0"/>
          </a:p>
          <a:p>
            <a:pPr marL="395287" lvl="1" indent="0">
              <a:buNone/>
            </a:pPr>
            <a:endParaRPr lang="en-GB" sz="1200" dirty="0"/>
          </a:p>
          <a:p>
            <a:pPr marL="395287" lvl="1" indent="0">
              <a:buNone/>
            </a:pPr>
            <a:endParaRPr lang="en-GB" sz="1200" dirty="0"/>
          </a:p>
          <a:p>
            <a:pPr marL="395287" lvl="1" indent="0">
              <a:buNone/>
            </a:pPr>
            <a:endParaRPr lang="en-GB" sz="1200" dirty="0"/>
          </a:p>
          <a:p>
            <a:pPr marL="395287" lvl="1" indent="0">
              <a:buNone/>
            </a:pPr>
            <a:endParaRPr lang="en-GB" sz="1200" dirty="0"/>
          </a:p>
          <a:p>
            <a:pPr marL="395287" lvl="1" indent="0">
              <a:buNone/>
            </a:pPr>
            <a:endParaRPr lang="en-GB" sz="1200" dirty="0"/>
          </a:p>
          <a:p>
            <a:pPr marL="395287" lvl="1" indent="0">
              <a:buNone/>
            </a:pPr>
            <a:endParaRPr lang="en-GB" altLang="en-US" sz="1200" dirty="0"/>
          </a:p>
          <a:p>
            <a:pPr marL="395287" lvl="1" indent="0">
              <a:buNone/>
            </a:pPr>
            <a:endParaRPr lang="en-GB" altLang="en-US" sz="1200" dirty="0"/>
          </a:p>
          <a:p>
            <a:endParaRPr lang="en-GB" altLang="ja-JP" sz="1800" baseline="30000" dirty="0"/>
          </a:p>
        </p:txBody>
      </p:sp>
      <p:grpSp>
        <p:nvGrpSpPr>
          <p:cNvPr id="20485" name="Group 20484"/>
          <p:cNvGrpSpPr/>
          <p:nvPr/>
        </p:nvGrpSpPr>
        <p:grpSpPr>
          <a:xfrm>
            <a:off x="1958145" y="1449366"/>
            <a:ext cx="5860088" cy="7662131"/>
            <a:chOff x="1066800" y="1447800"/>
            <a:chExt cx="7813450" cy="7662131"/>
          </a:xfrm>
        </p:grpSpPr>
        <p:sp>
          <p:nvSpPr>
            <p:cNvPr id="102" name="TextBox 25"/>
            <p:cNvSpPr txBox="1">
              <a:spLocks noChangeArrowheads="1"/>
            </p:cNvSpPr>
            <p:nvPr/>
          </p:nvSpPr>
          <p:spPr bwMode="auto">
            <a:xfrm>
              <a:off x="4553937" y="4760643"/>
              <a:ext cx="1793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dirty="0"/>
                <a:t>Nuclear 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dirty="0"/>
                <a:t>membrane</a:t>
              </a:r>
            </a:p>
          </p:txBody>
        </p:sp>
        <p:sp>
          <p:nvSpPr>
            <p:cNvPr id="103" name="TextBox 26"/>
            <p:cNvSpPr txBox="1">
              <a:spLocks noChangeArrowheads="1"/>
            </p:cNvSpPr>
            <p:nvPr/>
          </p:nvSpPr>
          <p:spPr bwMode="auto">
            <a:xfrm>
              <a:off x="4565050" y="3641538"/>
              <a:ext cx="1793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dirty="0"/>
                <a:t>Cell 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dirty="0"/>
                <a:t>membrane</a:t>
              </a:r>
            </a:p>
          </p:txBody>
        </p:sp>
        <p:grpSp>
          <p:nvGrpSpPr>
            <p:cNvPr id="20483" name="Group 20482"/>
            <p:cNvGrpSpPr/>
            <p:nvPr/>
          </p:nvGrpSpPr>
          <p:grpSpPr>
            <a:xfrm>
              <a:off x="1066800" y="1447800"/>
              <a:ext cx="7813450" cy="7662131"/>
              <a:chOff x="2742599" y="3048000"/>
              <a:chExt cx="5901938" cy="6032457"/>
            </a:xfrm>
          </p:grpSpPr>
          <p:sp>
            <p:nvSpPr>
              <p:cNvPr id="92" name="Pie 91"/>
              <p:cNvSpPr/>
              <p:nvPr/>
            </p:nvSpPr>
            <p:spPr bwMode="auto">
              <a:xfrm rot="16200000">
                <a:off x="2742600" y="3532144"/>
                <a:ext cx="5548312" cy="5548313"/>
              </a:xfrm>
              <a:prstGeom prst="pie">
                <a:avLst>
                  <a:gd name="adj1" fmla="val 0"/>
                  <a:gd name="adj2" fmla="val 5413774"/>
                </a:avLst>
              </a:prstGeom>
              <a:solidFill>
                <a:srgbClr val="257758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-108" charset="0"/>
                  <a:cs typeface="Arial" charset="0"/>
                </a:endParaRPr>
              </a:p>
            </p:txBody>
          </p:sp>
          <p:sp>
            <p:nvSpPr>
              <p:cNvPr id="93" name="Pie 92"/>
              <p:cNvSpPr/>
              <p:nvPr/>
            </p:nvSpPr>
            <p:spPr bwMode="auto">
              <a:xfrm rot="16200000">
                <a:off x="3817337" y="4605295"/>
                <a:ext cx="3400425" cy="3400425"/>
              </a:xfrm>
              <a:prstGeom prst="pie">
                <a:avLst>
                  <a:gd name="adj1" fmla="val 0"/>
                  <a:gd name="adj2" fmla="val 5413774"/>
                </a:avLst>
              </a:prstGeom>
              <a:solidFill>
                <a:srgbClr val="4182C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-108" charset="0"/>
                  <a:cs typeface="Arial" charset="0"/>
                </a:endParaRPr>
              </a:p>
            </p:txBody>
          </p:sp>
          <p:sp>
            <p:nvSpPr>
              <p:cNvPr id="95" name="TextBox 9"/>
              <p:cNvSpPr>
                <a:spLocks noChangeArrowheads="1"/>
              </p:cNvSpPr>
              <p:nvPr/>
            </p:nvSpPr>
            <p:spPr bwMode="auto">
              <a:xfrm>
                <a:off x="6202049" y="5595563"/>
                <a:ext cx="1082675" cy="939794"/>
              </a:xfrm>
              <a:prstGeom prst="roundRect">
                <a:avLst>
                  <a:gd name="adj" fmla="val 16667"/>
                </a:avLst>
              </a:prstGeom>
              <a:solidFill>
                <a:srgbClr val="00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 anchor="ctr"/>
              <a:lstStyle>
                <a:lvl1pPr marL="114300" indent="-1143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100" dirty="0">
                    <a:solidFill>
                      <a:schemeClr val="bg1"/>
                    </a:solidFill>
                  </a:rPr>
                  <a:t>↓ PSA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100" dirty="0">
                    <a:solidFill>
                      <a:schemeClr val="bg1"/>
                    </a:solidFill>
                  </a:rPr>
                  <a:t>↓ T</a:t>
                </a:r>
                <a:r>
                  <a:rPr lang="en-GB" altLang="en-US" sz="1100" i="1" dirty="0">
                    <a:solidFill>
                      <a:schemeClr val="bg1"/>
                    </a:solidFill>
                  </a:rPr>
                  <a:t>MPRSS2-ERG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100" dirty="0">
                    <a:solidFill>
                      <a:schemeClr val="bg1"/>
                    </a:solidFill>
                  </a:rPr>
                  <a:t>↓ </a:t>
                </a:r>
                <a:r>
                  <a:rPr lang="cs-CZ" altLang="en-US" sz="1100" dirty="0">
                    <a:solidFill>
                      <a:schemeClr val="bg1"/>
                    </a:solidFill>
                  </a:rPr>
                  <a:t>jiné</a:t>
                </a:r>
                <a:r>
                  <a:rPr lang="en-GB" alt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GB" altLang="en-US" sz="1100" dirty="0" err="1">
                    <a:solidFill>
                      <a:schemeClr val="bg1"/>
                    </a:solidFill>
                  </a:rPr>
                  <a:t>hormon</a:t>
                </a:r>
                <a:r>
                  <a:rPr lang="cs-CZ" altLang="en-US" sz="1100" dirty="0">
                    <a:solidFill>
                      <a:schemeClr val="bg1"/>
                    </a:solidFill>
                  </a:rPr>
                  <a:t>y</a:t>
                </a:r>
                <a:r>
                  <a:rPr lang="en-GB" alt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GB" altLang="en-US" sz="1100" dirty="0" err="1">
                    <a:solidFill>
                      <a:schemeClr val="bg1"/>
                    </a:solidFill>
                  </a:rPr>
                  <a:t>regul</a:t>
                </a:r>
                <a:r>
                  <a:rPr lang="cs-CZ" altLang="en-US" sz="1100" dirty="0" err="1">
                    <a:solidFill>
                      <a:schemeClr val="bg1"/>
                    </a:solidFill>
                  </a:rPr>
                  <a:t>ované</a:t>
                </a:r>
                <a:r>
                  <a:rPr lang="cs-CZ" alt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GB" altLang="en-US" sz="1100" dirty="0">
                    <a:solidFill>
                      <a:schemeClr val="bg1"/>
                    </a:solidFill>
                  </a:rPr>
                  <a:t>gen</a:t>
                </a:r>
                <a:r>
                  <a:rPr lang="cs-CZ" altLang="en-US" sz="1100" dirty="0">
                    <a:solidFill>
                      <a:schemeClr val="bg1"/>
                    </a:solidFill>
                  </a:rPr>
                  <a:t>y</a:t>
                </a:r>
                <a:endParaRPr lang="en-GB" altLang="en-US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27"/>
              <p:cNvSpPr>
                <a:spLocks noChangeArrowheads="1"/>
              </p:cNvSpPr>
              <p:nvPr/>
            </p:nvSpPr>
            <p:spPr bwMode="auto">
              <a:xfrm>
                <a:off x="6629400" y="4572000"/>
                <a:ext cx="363537" cy="3095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400" dirty="0">
                    <a:solidFill>
                      <a:schemeClr val="bg1"/>
                    </a:solidFill>
                  </a:rPr>
                  <a:t>AR</a:t>
                </a:r>
              </a:p>
            </p:txBody>
          </p:sp>
          <p:sp>
            <p:nvSpPr>
              <p:cNvPr id="112" name="TextBox 38"/>
              <p:cNvSpPr txBox="1">
                <a:spLocks noChangeArrowheads="1"/>
              </p:cNvSpPr>
              <p:nvPr/>
            </p:nvSpPr>
            <p:spPr bwMode="auto">
              <a:xfrm>
                <a:off x="6129981" y="3048000"/>
                <a:ext cx="1252537" cy="242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400" dirty="0" err="1"/>
                  <a:t>Testosteron</a:t>
                </a:r>
                <a:endParaRPr lang="en-GB" altLang="en-US" sz="1400" dirty="0"/>
              </a:p>
            </p:txBody>
          </p:sp>
          <p:sp>
            <p:nvSpPr>
              <p:cNvPr id="120" name="TextBox 50"/>
              <p:cNvSpPr txBox="1">
                <a:spLocks noChangeArrowheads="1"/>
              </p:cNvSpPr>
              <p:nvPr/>
            </p:nvSpPr>
            <p:spPr bwMode="auto">
              <a:xfrm>
                <a:off x="7693625" y="4385461"/>
                <a:ext cx="950912" cy="242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400" dirty="0"/>
                  <a:t>DHEA</a:t>
                </a:r>
              </a:p>
            </p:txBody>
          </p:sp>
          <p:sp>
            <p:nvSpPr>
              <p:cNvPr id="132" name="TextBox 72"/>
              <p:cNvSpPr txBox="1">
                <a:spLocks noChangeArrowheads="1"/>
              </p:cNvSpPr>
              <p:nvPr/>
            </p:nvSpPr>
            <p:spPr bwMode="auto">
              <a:xfrm>
                <a:off x="7286896" y="3393644"/>
                <a:ext cx="1357641" cy="242315"/>
              </a:xfrm>
              <a:prstGeom prst="rect">
                <a:avLst/>
              </a:prstGeom>
              <a:noFill/>
              <a:ln w="28575">
                <a:solidFill>
                  <a:srgbClr val="E7AD2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sk-SK" altLang="en-US" sz="1400" dirty="0">
                    <a:solidFill>
                      <a:srgbClr val="FFC000"/>
                    </a:solidFill>
                  </a:rPr>
                  <a:t>APALUTAMID</a:t>
                </a:r>
                <a:endParaRPr lang="en-GB" altLang="en-US" sz="14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8" name="TextBox 92"/>
              <p:cNvSpPr>
                <a:spLocks noChangeArrowheads="1"/>
              </p:cNvSpPr>
              <p:nvPr/>
            </p:nvSpPr>
            <p:spPr bwMode="auto">
              <a:xfrm>
                <a:off x="6482749" y="3549470"/>
                <a:ext cx="374650" cy="320651"/>
              </a:xfrm>
              <a:prstGeom prst="roundRect">
                <a:avLst>
                  <a:gd name="adj" fmla="val 16667"/>
                </a:avLst>
              </a:prstGeom>
              <a:solidFill>
                <a:srgbClr val="00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</a:rPr>
                  <a:t>AR</a:t>
                </a:r>
              </a:p>
            </p:txBody>
          </p:sp>
          <p:sp>
            <p:nvSpPr>
              <p:cNvPr id="139" name="TextBox 92"/>
              <p:cNvSpPr>
                <a:spLocks noChangeArrowheads="1"/>
              </p:cNvSpPr>
              <p:nvPr/>
            </p:nvSpPr>
            <p:spPr bwMode="auto">
              <a:xfrm>
                <a:off x="7467600" y="4329527"/>
                <a:ext cx="374650" cy="320651"/>
              </a:xfrm>
              <a:prstGeom prst="roundRect">
                <a:avLst>
                  <a:gd name="adj" fmla="val 16667"/>
                </a:avLst>
              </a:prstGeom>
              <a:solidFill>
                <a:srgbClr val="00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</a:rPr>
                  <a:t>AR</a:t>
                </a:r>
              </a:p>
            </p:txBody>
          </p:sp>
          <p:cxnSp>
            <p:nvCxnSpPr>
              <p:cNvPr id="140" name="Straight Connector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6627551" y="3422459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6627551" y="3422459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6" name="Isosceles Triangle 16"/>
              <p:cNvSpPr>
                <a:spLocks noChangeArrowheads="1"/>
              </p:cNvSpPr>
              <p:nvPr/>
            </p:nvSpPr>
            <p:spPr bwMode="auto">
              <a:xfrm>
                <a:off x="6649509" y="3417708"/>
                <a:ext cx="152400" cy="1317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GB" altLang="en-US" sz="1600" dirty="0"/>
              </a:p>
            </p:txBody>
          </p:sp>
          <p:cxnSp>
            <p:nvCxnSpPr>
              <p:cNvPr id="149" name="Straight Connector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7693634" y="4267191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7693634" y="4267191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6482728" y="4511788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6482728" y="4511788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7" name="TextBox 27"/>
              <p:cNvSpPr>
                <a:spLocks noChangeArrowheads="1"/>
              </p:cNvSpPr>
              <p:nvPr/>
            </p:nvSpPr>
            <p:spPr bwMode="auto">
              <a:xfrm>
                <a:off x="5766444" y="5148572"/>
                <a:ext cx="363537" cy="3095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400" dirty="0">
                    <a:solidFill>
                      <a:schemeClr val="bg1"/>
                    </a:solidFill>
                  </a:rPr>
                  <a:t>AR</a:t>
                </a:r>
              </a:p>
            </p:txBody>
          </p:sp>
          <p:cxnSp>
            <p:nvCxnSpPr>
              <p:cNvPr id="165" name="Straight Connector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6039677" y="5246320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6039677" y="5246320"/>
                <a:ext cx="255569" cy="255588"/>
              </a:xfrm>
              <a:prstGeom prst="line">
                <a:avLst/>
              </a:prstGeom>
              <a:noFill/>
              <a:ln w="28575">
                <a:solidFill>
                  <a:srgbClr val="E7AD2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7" name="Isosceles Triangle 16"/>
              <p:cNvSpPr>
                <a:spLocks noChangeArrowheads="1"/>
              </p:cNvSpPr>
              <p:nvPr/>
            </p:nvSpPr>
            <p:spPr bwMode="auto">
              <a:xfrm>
                <a:off x="6670412" y="4449515"/>
                <a:ext cx="152400" cy="1317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GB" altLang="en-US" sz="1600" dirty="0"/>
              </a:p>
            </p:txBody>
          </p:sp>
          <p:sp>
            <p:nvSpPr>
              <p:cNvPr id="168" name="Isosceles Triangle 16"/>
              <p:cNvSpPr>
                <a:spLocks noChangeArrowheads="1"/>
              </p:cNvSpPr>
              <p:nvPr/>
            </p:nvSpPr>
            <p:spPr bwMode="auto">
              <a:xfrm>
                <a:off x="6020131" y="5044591"/>
                <a:ext cx="152400" cy="1317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GB" altLang="en-US" sz="1600" dirty="0"/>
              </a:p>
            </p:txBody>
          </p:sp>
          <p:sp>
            <p:nvSpPr>
              <p:cNvPr id="145" name="Isosceles Triangle 15"/>
              <p:cNvSpPr>
                <a:spLocks noChangeArrowheads="1"/>
              </p:cNvSpPr>
              <p:nvPr/>
            </p:nvSpPr>
            <p:spPr bwMode="auto">
              <a:xfrm>
                <a:off x="7783671" y="4329527"/>
                <a:ext cx="152400" cy="13176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33CCFF"/>
                  </a:buClr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25000"/>
                  </a:spcBef>
                  <a:buClr>
                    <a:schemeClr val="tx1"/>
                  </a:buClr>
                  <a:buFont typeface="Symbol" pitchFamily="18" charset="2"/>
                  <a:buChar char="·"/>
                  <a:defRPr sz="1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buFont typeface="Wingdings 2" pitchFamily="18" charset="2"/>
                  <a:buChar char="¡"/>
                  <a:defRPr sz="20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GB" altLang="en-US" sz="1600" dirty="0"/>
              </a:p>
            </p:txBody>
          </p:sp>
        </p:grpSp>
        <p:sp>
          <p:nvSpPr>
            <p:cNvPr id="159" name="Oval 116"/>
            <p:cNvSpPr>
              <a:spLocks noChangeArrowheads="1"/>
            </p:cNvSpPr>
            <p:nvPr/>
          </p:nvSpPr>
          <p:spPr bwMode="auto">
            <a:xfrm>
              <a:off x="4782448" y="4520120"/>
              <a:ext cx="211137" cy="1095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0" name="Oval 117"/>
            <p:cNvSpPr>
              <a:spLocks noChangeArrowheads="1"/>
            </p:cNvSpPr>
            <p:nvPr/>
          </p:nvSpPr>
          <p:spPr bwMode="auto">
            <a:xfrm>
              <a:off x="4999935" y="4509007"/>
              <a:ext cx="211138" cy="1111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1" name="Oval 118"/>
            <p:cNvSpPr>
              <a:spLocks noChangeArrowheads="1"/>
            </p:cNvSpPr>
            <p:nvPr/>
          </p:nvSpPr>
          <p:spPr bwMode="auto">
            <a:xfrm>
              <a:off x="5212660" y="4497895"/>
              <a:ext cx="211138" cy="1111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2" name="Oval 119"/>
            <p:cNvSpPr>
              <a:spLocks noChangeArrowheads="1"/>
            </p:cNvSpPr>
            <p:nvPr/>
          </p:nvSpPr>
          <p:spPr bwMode="auto">
            <a:xfrm>
              <a:off x="5419035" y="4497895"/>
              <a:ext cx="211138" cy="1111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3" name="Oval 120"/>
            <p:cNvSpPr>
              <a:spLocks noChangeArrowheads="1"/>
            </p:cNvSpPr>
            <p:nvPr/>
          </p:nvSpPr>
          <p:spPr bwMode="auto">
            <a:xfrm>
              <a:off x="5625410" y="4482020"/>
              <a:ext cx="211138" cy="1111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4" name="Oval 121"/>
            <p:cNvSpPr>
              <a:spLocks noChangeArrowheads="1"/>
            </p:cNvSpPr>
            <p:nvPr/>
          </p:nvSpPr>
          <p:spPr bwMode="auto">
            <a:xfrm>
              <a:off x="5825435" y="4477257"/>
              <a:ext cx="211138" cy="1111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400" dirty="0"/>
            </a:p>
          </p:txBody>
        </p:sp>
        <p:sp>
          <p:nvSpPr>
            <p:cNvPr id="169" name="TextBox 25"/>
            <p:cNvSpPr txBox="1">
              <a:spLocks noChangeArrowheads="1"/>
            </p:cNvSpPr>
            <p:nvPr/>
          </p:nvSpPr>
          <p:spPr bwMode="auto">
            <a:xfrm>
              <a:off x="3131840" y="3542275"/>
              <a:ext cx="2374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altLang="en-US" sz="1200" dirty="0"/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dirty="0"/>
                <a:t>povrch   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dirty="0"/>
                <a:t>jádra</a:t>
              </a:r>
              <a:endParaRPr lang="en-GB" altLang="en-US" sz="1200" dirty="0"/>
            </a:p>
          </p:txBody>
        </p:sp>
        <p:sp>
          <p:nvSpPr>
            <p:cNvPr id="170" name="TextBox 26"/>
            <p:cNvSpPr txBox="1">
              <a:spLocks noChangeArrowheads="1"/>
            </p:cNvSpPr>
            <p:nvPr/>
          </p:nvSpPr>
          <p:spPr bwMode="auto">
            <a:xfrm>
              <a:off x="3943173" y="2209800"/>
              <a:ext cx="1893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33CCFF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25000"/>
                </a:spcBef>
                <a:buClr>
                  <a:srgbClr val="FFFF00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Clr>
                  <a:schemeClr val="tx1"/>
                </a:buClr>
                <a:buFont typeface="Symbol" pitchFamily="18" charset="2"/>
                <a:buChar char="·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buFont typeface="Wingdings 2" pitchFamily="18" charset="2"/>
                <a:buChar char="¡"/>
                <a:defRPr sz="20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dirty="0">
                  <a:solidFill>
                    <a:schemeClr val="bg1"/>
                  </a:solidFill>
                </a:rPr>
                <a:t>buněčná</a:t>
              </a:r>
              <a:r>
                <a:rPr lang="en-GB" altLang="en-US" sz="1200" dirty="0">
                  <a:solidFill>
                    <a:schemeClr val="bg1"/>
                  </a:solidFill>
                </a:rPr>
                <a:t> 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dirty="0">
                  <a:solidFill>
                    <a:schemeClr val="bg1"/>
                  </a:solidFill>
                </a:rPr>
                <a:t> </a:t>
              </a:r>
              <a:r>
                <a:rPr lang="en-GB" altLang="en-US" sz="1200" dirty="0" err="1">
                  <a:solidFill>
                    <a:schemeClr val="bg1"/>
                  </a:solidFill>
                </a:rPr>
                <a:t>membr</a:t>
              </a:r>
              <a:r>
                <a:rPr lang="cs-CZ" altLang="en-US" sz="1200" dirty="0">
                  <a:solidFill>
                    <a:schemeClr val="bg1"/>
                  </a:solidFill>
                </a:rPr>
                <a:t>á</a:t>
              </a:r>
              <a:r>
                <a:rPr lang="en-GB" altLang="en-US" sz="1200" dirty="0">
                  <a:solidFill>
                    <a:schemeClr val="bg1"/>
                  </a:solidFill>
                </a:rPr>
                <a:t>n</a:t>
              </a:r>
              <a:r>
                <a:rPr lang="cs-CZ" altLang="en-US" sz="1200" dirty="0">
                  <a:solidFill>
                    <a:schemeClr val="bg1"/>
                  </a:solidFill>
                </a:rPr>
                <a:t>a</a:t>
              </a:r>
              <a:endParaRPr lang="en-GB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Title 4"/>
          <p:cNvSpPr>
            <a:spLocks noGrp="1"/>
          </p:cNvSpPr>
          <p:nvPr>
            <p:ph type="title" idx="4294967295"/>
          </p:nvPr>
        </p:nvSpPr>
        <p:spPr>
          <a:xfrm>
            <a:off x="395536" y="76200"/>
            <a:ext cx="7920879" cy="1143000"/>
          </a:xfrm>
        </p:spPr>
        <p:txBody>
          <a:bodyPr anchor="ctr">
            <a:normAutofit/>
          </a:bodyPr>
          <a:lstStyle/>
          <a:p>
            <a:pPr algn="l"/>
            <a:br>
              <a:rPr lang="sk-SK" altLang="en-US" sz="3200" b="1" dirty="0"/>
            </a:br>
            <a:r>
              <a:rPr lang="sk-SK" altLang="en-US" sz="2200" dirty="0" err="1"/>
              <a:t>Apalutamid</a:t>
            </a:r>
            <a:r>
              <a:rPr lang="en-US" altLang="en-US" sz="2200" dirty="0"/>
              <a:t>:</a:t>
            </a:r>
            <a:r>
              <a:rPr lang="cs-CZ" altLang="en-US" sz="2200" dirty="0"/>
              <a:t> s</a:t>
            </a:r>
            <a:r>
              <a:rPr lang="en-US" altLang="en-US" sz="2200" dirty="0" err="1"/>
              <a:t>ele</a:t>
            </a:r>
            <a:r>
              <a:rPr lang="cs-CZ" altLang="en-US" sz="2200" dirty="0" err="1"/>
              <a:t>ktivní</a:t>
            </a:r>
            <a:r>
              <a:rPr lang="cs-CZ" altLang="en-US" sz="2200" dirty="0"/>
              <a:t>, nová generace</a:t>
            </a:r>
            <a:r>
              <a:rPr lang="en-US" altLang="en-US" sz="2200" dirty="0"/>
              <a:t> AR</a:t>
            </a:r>
            <a:r>
              <a:rPr lang="cs-CZ" altLang="en-US" sz="2200" dirty="0"/>
              <a:t> a</a:t>
            </a:r>
            <a:r>
              <a:rPr lang="en-US" altLang="en-US" sz="2200" dirty="0" err="1"/>
              <a:t>ntagonist</a:t>
            </a:r>
            <a:r>
              <a:rPr lang="cs-CZ" altLang="en-US" sz="2200" dirty="0"/>
              <a:t>ů</a:t>
            </a:r>
            <a:endParaRPr lang="en-US" altLang="en-US" sz="2200" dirty="0"/>
          </a:p>
        </p:txBody>
      </p:sp>
      <p:grpSp>
        <p:nvGrpSpPr>
          <p:cNvPr id="20497" name="Group 20496"/>
          <p:cNvGrpSpPr/>
          <p:nvPr/>
        </p:nvGrpSpPr>
        <p:grpSpPr>
          <a:xfrm>
            <a:off x="6241491" y="3307046"/>
            <a:ext cx="338824" cy="260011"/>
            <a:chOff x="7209490" y="3973028"/>
            <a:chExt cx="631957" cy="635992"/>
          </a:xfrm>
        </p:grpSpPr>
        <p:cxnSp>
          <p:nvCxnSpPr>
            <p:cNvPr id="175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7317381" y="3972584"/>
              <a:ext cx="523622" cy="524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4" name="Straight Arrow Connector 20493"/>
            <p:cNvCxnSpPr/>
            <p:nvPr/>
          </p:nvCxnSpPr>
          <p:spPr bwMode="auto">
            <a:xfrm flipH="1">
              <a:off x="7209490" y="4477257"/>
              <a:ext cx="112639" cy="131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 rot="17389282">
            <a:off x="5672112" y="2779853"/>
            <a:ext cx="451765" cy="195008"/>
            <a:chOff x="7209490" y="3973028"/>
            <a:chExt cx="631957" cy="635992"/>
          </a:xfrm>
        </p:grpSpPr>
        <p:cxnSp>
          <p:nvCxnSpPr>
            <p:cNvPr id="188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7317381" y="3972584"/>
              <a:ext cx="523622" cy="524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Arrow Connector 188"/>
            <p:cNvCxnSpPr/>
            <p:nvPr/>
          </p:nvCxnSpPr>
          <p:spPr bwMode="auto">
            <a:xfrm flipH="1">
              <a:off x="7209490" y="4477257"/>
              <a:ext cx="112639" cy="131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90" name="Group 189"/>
          <p:cNvGrpSpPr/>
          <p:nvPr/>
        </p:nvGrpSpPr>
        <p:grpSpPr>
          <a:xfrm rot="21214886">
            <a:off x="5409637" y="3818012"/>
            <a:ext cx="338824" cy="260011"/>
            <a:chOff x="7209490" y="3973028"/>
            <a:chExt cx="631957" cy="635992"/>
          </a:xfrm>
        </p:grpSpPr>
        <p:cxnSp>
          <p:nvCxnSpPr>
            <p:cNvPr id="191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7317381" y="3972584"/>
              <a:ext cx="523622" cy="524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Straight Arrow Connector 191"/>
            <p:cNvCxnSpPr/>
            <p:nvPr/>
          </p:nvCxnSpPr>
          <p:spPr bwMode="auto">
            <a:xfrm flipH="1">
              <a:off x="7209490" y="4477257"/>
              <a:ext cx="112639" cy="131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1350966" y="5923004"/>
            <a:ext cx="5069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AR: androgenní receptor; </a:t>
            </a:r>
            <a:r>
              <a:rPr lang="en-US" sz="1000" dirty="0"/>
              <a:t>DHEA</a:t>
            </a:r>
            <a:r>
              <a:rPr lang="cs-CZ" sz="1000" dirty="0"/>
              <a:t>:</a:t>
            </a:r>
            <a:r>
              <a:rPr lang="en-US" sz="1000" dirty="0"/>
              <a:t> dehydroepiandrosterone; PSA</a:t>
            </a:r>
            <a:r>
              <a:rPr lang="cs-CZ" sz="1000" dirty="0"/>
              <a:t>:</a:t>
            </a:r>
            <a:r>
              <a:rPr lang="en-US" sz="1000" dirty="0"/>
              <a:t> </a:t>
            </a:r>
            <a:r>
              <a:rPr lang="cs-CZ" sz="1000" dirty="0"/>
              <a:t>prostatický specifický antigen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95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89" y="181172"/>
            <a:ext cx="7886700" cy="73403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TITAN Stud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0139" y="6279123"/>
            <a:ext cx="287616" cy="365125"/>
          </a:xfrm>
          <a:prstGeom prst="rect">
            <a:avLst/>
          </a:prstGeom>
        </p:spPr>
        <p:txBody>
          <a:bodyPr/>
          <a:lstStyle/>
          <a:p>
            <a:fld id="{2FFBAD49-1F68-914B-9DFB-5D552C1A2BEB}" type="slidenum">
              <a:rPr lang="en-US" smtClean="0">
                <a:latin typeface="Calibri"/>
                <a:cs typeface="Calibri"/>
              </a:rPr>
              <a:pPr/>
              <a:t>27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304DE-7977-470B-98A6-BF369DB4A40D}"/>
              </a:ext>
            </a:extLst>
          </p:cNvPr>
          <p:cNvSpPr/>
          <p:nvPr/>
        </p:nvSpPr>
        <p:spPr>
          <a:xfrm>
            <a:off x="39846" y="976924"/>
            <a:ext cx="9058868" cy="5277038"/>
          </a:xfrm>
          <a:prstGeom prst="rect">
            <a:avLst/>
          </a:prstGeom>
          <a:solidFill>
            <a:srgbClr val="C9EEFF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A8FA5ADC-7CA6-45A5-AA58-6CC1BA73AC77}"/>
              </a:ext>
            </a:extLst>
          </p:cNvPr>
          <p:cNvSpPr>
            <a:spLocks/>
          </p:cNvSpPr>
          <p:nvPr/>
        </p:nvSpPr>
        <p:spPr bwMode="auto">
          <a:xfrm>
            <a:off x="169820" y="1480527"/>
            <a:ext cx="3115026" cy="45437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cs-CZ" altLang="en-US" sz="1200" b="1" u="sng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Vstupní kritéria</a:t>
            </a:r>
            <a:endParaRPr lang="en-US" altLang="en-US" sz="1200" b="1" u="sng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cs-CZ" altLang="en-US" sz="1200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Kastračně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senzitivní</a:t>
            </a:r>
            <a:endParaRPr lang="en-US" altLang="en-US" sz="12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Vzdálené metastázy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≥ 1 l</a:t>
            </a:r>
            <a:r>
              <a:rPr lang="cs-CZ" altLang="en-US" sz="1200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éze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na </a:t>
            </a:r>
            <a:r>
              <a:rPr lang="cs-CZ" altLang="en-US" sz="1200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scinti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kostí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defTabSz="685800">
              <a:defRPr/>
            </a:pP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ECOG PS 0 or 1</a:t>
            </a:r>
          </a:p>
          <a:p>
            <a:pPr defTabSz="685800">
              <a:defRPr/>
            </a:pPr>
            <a:endParaRPr lang="en-US" altLang="en-US" sz="12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Kontinuální 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ADT</a:t>
            </a:r>
          </a:p>
          <a:p>
            <a:pPr defTabSz="685800">
              <a:defRPr/>
            </a:pPr>
            <a:endParaRPr lang="en-US" altLang="en-US" sz="12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en-US" altLang="en-US" sz="1200" b="1" u="sng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altLang="en-US" sz="1200" b="1" u="sng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ovoleno</a:t>
            </a:r>
            <a:endParaRPr lang="en-US" altLang="en-US" sz="1200" b="1" u="sng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cs-CZ" altLang="en-US" sz="1200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Předléčení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docetaxel</a:t>
            </a:r>
          </a:p>
          <a:p>
            <a:pPr defTabSz="685800">
              <a:defRPr/>
            </a:pP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ADT ≤ 6 m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ě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SPC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nebo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≤ 3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roky pro lokální chorobu</a:t>
            </a:r>
            <a:endParaRPr lang="en-US" altLang="en-US" sz="12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Lokální léčba ukončená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≥ 1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rok předem</a:t>
            </a:r>
            <a:endParaRPr lang="en-US" altLang="en-US" sz="12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br>
              <a:rPr lang="en-US" altLang="en-US" sz="1200" b="1" u="sng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1200" b="1" u="sng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Stratifi</a:t>
            </a:r>
            <a:r>
              <a:rPr lang="cs-CZ" altLang="en-US" sz="1200" b="1" u="sng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kace</a:t>
            </a:r>
            <a:endParaRPr lang="en-US" altLang="en-US" sz="1200" b="1" u="sng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Gleason score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době dg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(≤ 7 </a:t>
            </a:r>
            <a:r>
              <a:rPr lang="en-US" altLang="en-US" sz="1200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vs ≥ 8)</a:t>
            </a:r>
          </a:p>
          <a:p>
            <a:pPr defTabSz="685800">
              <a:defRPr/>
            </a:pP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Region (NA a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 vs 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ostatní země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defTabSz="685800">
              <a:defRPr/>
            </a:pP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cs-CZ" altLang="en-US" sz="1200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ředchozí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docetaxel (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ano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vs n</a:t>
            </a:r>
            <a:r>
              <a:rPr lang="cs-CZ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US" altLang="en-US" sz="1200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defTabSz="685800">
              <a:defRPr/>
            </a:pPr>
            <a:endParaRPr lang="en-US" altLang="en-US" sz="16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endParaRPr lang="en-US" altLang="en-US" sz="16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endParaRPr lang="en-US" altLang="en-US" sz="1600" kern="0" dirty="0">
              <a:solidFill>
                <a:schemeClr val="bg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2B07C3-2D6B-4E98-A827-2E94B8860A38}"/>
              </a:ext>
            </a:extLst>
          </p:cNvPr>
          <p:cNvCxnSpPr>
            <a:cxnSpLocks/>
          </p:cNvCxnSpPr>
          <p:nvPr/>
        </p:nvCxnSpPr>
        <p:spPr>
          <a:xfrm>
            <a:off x="3348635" y="3721256"/>
            <a:ext cx="247515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CA444A-EE75-4036-8EF4-8AA03C624572}"/>
              </a:ext>
            </a:extLst>
          </p:cNvPr>
          <p:cNvSpPr/>
          <p:nvPr/>
        </p:nvSpPr>
        <p:spPr>
          <a:xfrm>
            <a:off x="4613274" y="2659155"/>
            <a:ext cx="1860529" cy="100201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en-US" sz="1600" b="1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Apalutamid</a:t>
            </a:r>
            <a: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240 mg d</a:t>
            </a:r>
            <a:r>
              <a:rPr lang="cs-CZ" altLang="en-US" sz="1600" b="1" kern="0" dirty="0" err="1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enně</a:t>
            </a:r>
            <a: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+ ADT </a:t>
            </a:r>
            <a:b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 = </a:t>
            </a:r>
            <a:r>
              <a:rPr lang="en-US" altLang="en-US" sz="1600" b="1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525)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A5ABC-056F-46FE-A1CF-4E6C9DC8B21A}"/>
              </a:ext>
            </a:extLst>
          </p:cNvPr>
          <p:cNvSpPr/>
          <p:nvPr/>
        </p:nvSpPr>
        <p:spPr>
          <a:xfrm>
            <a:off x="4613274" y="3828773"/>
            <a:ext cx="1860529" cy="75600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sv-SE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Placebo + ADT</a:t>
            </a:r>
            <a:br>
              <a:rPr lang="sv-SE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sv-SE" altLang="en-US" sz="1600" b="1" kern="0" dirty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(n = 527)</a:t>
            </a:r>
          </a:p>
        </p:txBody>
      </p:sp>
      <p:sp>
        <p:nvSpPr>
          <p:cNvPr id="18" name="Freeform 42">
            <a:extLst>
              <a:ext uri="{FF2B5EF4-FFF2-40B4-BE49-F238E27FC236}">
                <a16:creationId xmlns:a16="http://schemas.microsoft.com/office/drawing/2014/main" id="{DD1C8100-3D12-437A-B72C-316BB8922747}"/>
              </a:ext>
            </a:extLst>
          </p:cNvPr>
          <p:cNvSpPr>
            <a:spLocks/>
          </p:cNvSpPr>
          <p:nvPr/>
        </p:nvSpPr>
        <p:spPr bwMode="auto">
          <a:xfrm>
            <a:off x="3615559" y="2431483"/>
            <a:ext cx="397940" cy="25721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alt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1:1 RANDOMIZA</a:t>
            </a:r>
            <a:r>
              <a:rPr lang="cs-CZ" altLang="en-US" kern="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</a:t>
            </a:r>
            <a:endParaRPr lang="en-US" altLang="en-US" sz="1600" kern="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9346D67-8B07-480F-A2DD-E7F9D1AD1C14}"/>
              </a:ext>
            </a:extLst>
          </p:cNvPr>
          <p:cNvCxnSpPr>
            <a:cxnSpLocks/>
          </p:cNvCxnSpPr>
          <p:nvPr/>
        </p:nvCxnSpPr>
        <p:spPr>
          <a:xfrm flipV="1">
            <a:off x="4042138" y="3386440"/>
            <a:ext cx="510683" cy="336110"/>
          </a:xfrm>
          <a:prstGeom prst="bentConnector3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86C3CAF-8ED3-4761-87FE-C43011C6C1F4}"/>
              </a:ext>
            </a:extLst>
          </p:cNvPr>
          <p:cNvCxnSpPr>
            <a:cxnSpLocks/>
          </p:cNvCxnSpPr>
          <p:nvPr/>
        </p:nvCxnSpPr>
        <p:spPr>
          <a:xfrm>
            <a:off x="4042284" y="3728185"/>
            <a:ext cx="510683" cy="300386"/>
          </a:xfrm>
          <a:prstGeom prst="bentConnector3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DC7820-5EFE-4791-B2F6-9C0336DAE0AD}"/>
              </a:ext>
            </a:extLst>
          </p:cNvPr>
          <p:cNvSpPr txBox="1"/>
          <p:nvPr/>
        </p:nvSpPr>
        <p:spPr>
          <a:xfrm>
            <a:off x="3379459" y="1377006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 = 1052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4BD2BA-859B-41EC-90CB-53EFC66DE514}"/>
              </a:ext>
            </a:extLst>
          </p:cNvPr>
          <p:cNvSpPr txBox="1"/>
          <p:nvPr/>
        </p:nvSpPr>
        <p:spPr>
          <a:xfrm>
            <a:off x="340921" y="1099914"/>
            <a:ext cx="184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EDAFBA-21EA-45EF-9192-AB4480EAFB85}"/>
              </a:ext>
            </a:extLst>
          </p:cNvPr>
          <p:cNvGrpSpPr/>
          <p:nvPr/>
        </p:nvGrpSpPr>
        <p:grpSpPr>
          <a:xfrm>
            <a:off x="6619876" y="1517905"/>
            <a:ext cx="2313838" cy="4214020"/>
            <a:chOff x="8826501" y="1517905"/>
            <a:chExt cx="3085117" cy="42140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65963E-CCF6-43E8-9546-FF0A51E90C61}"/>
                </a:ext>
              </a:extLst>
            </p:cNvPr>
            <p:cNvSpPr/>
            <p:nvPr/>
          </p:nvSpPr>
          <p:spPr>
            <a:xfrm>
              <a:off x="8826504" y="1517905"/>
              <a:ext cx="3085114" cy="1037562"/>
            </a:xfrm>
            <a:prstGeom prst="rect">
              <a:avLst/>
            </a:prstGeom>
            <a:solidFill>
              <a:srgbClr val="FFD1D1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cs-CZ" sz="1400" b="1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Primární cíle</a:t>
              </a:r>
              <a:r>
                <a:rPr lang="en-US" sz="1400" b="1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US" sz="1400" b="1" u="sng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OS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US" sz="1400" b="1" u="sng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rPFS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0A123A-5E5A-44ED-8AB9-C6A28BA1AED9}"/>
                </a:ext>
              </a:extLst>
            </p:cNvPr>
            <p:cNvSpPr/>
            <p:nvPr/>
          </p:nvSpPr>
          <p:spPr>
            <a:xfrm>
              <a:off x="8826501" y="2774151"/>
              <a:ext cx="3085114" cy="13948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en-US" sz="1200" b="1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</a:t>
              </a:r>
              <a:r>
                <a:rPr lang="cs-CZ" sz="1200" b="1" kern="0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kundární</a:t>
              </a:r>
              <a:r>
                <a:rPr lang="cs-CZ" sz="1200" b="1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cíle</a:t>
              </a:r>
              <a:endParaRPr lang="en-US" sz="1200" b="1" kern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cs-CZ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Doba do</a:t>
              </a: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kern="0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chemoterap</a:t>
              </a:r>
              <a:r>
                <a:rPr lang="cs-CZ" sz="1200" kern="0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ie</a:t>
              </a:r>
              <a:endParaRPr lang="en-GB" sz="1200" kern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Time to pain progression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Time to chronic opioid use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Time to skeletal-related event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09EE0-2656-4FDF-BF66-639D88B94EFD}"/>
                </a:ext>
              </a:extLst>
            </p:cNvPr>
            <p:cNvSpPr/>
            <p:nvPr/>
          </p:nvSpPr>
          <p:spPr>
            <a:xfrm>
              <a:off x="8826501" y="4387642"/>
              <a:ext cx="3085114" cy="13442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r>
                <a:rPr lang="en-US" sz="1200" b="1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Exploratory end points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Time to PSA progression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Second progression-free survival (PFS2)</a:t>
              </a:r>
            </a:p>
            <a:p>
              <a:pPr marL="115888" indent="-115888" defTabSz="685800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Time to symptomatic progression</a:t>
              </a:r>
            </a:p>
            <a:p>
              <a:pPr defTabSz="685800"/>
              <a:endParaRPr lang="en-GB" sz="1200" kern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defTabSz="685800"/>
              <a:endParaRPr lang="en-GB" sz="1600" kern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3717AFA-F636-441B-92A2-5ED3FD3AE448}"/>
              </a:ext>
            </a:extLst>
          </p:cNvPr>
          <p:cNvSpPr txBox="1"/>
          <p:nvPr/>
        </p:nvSpPr>
        <p:spPr>
          <a:xfrm>
            <a:off x="4216467" y="5881010"/>
            <a:ext cx="4733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000" dirty="0">
                <a:solidFill>
                  <a:srgbClr val="113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 PS, Eastern Cooperative Oncology Group performance status; </a:t>
            </a:r>
            <a:br>
              <a:rPr lang="en-US" sz="1000" dirty="0">
                <a:solidFill>
                  <a:srgbClr val="113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rgbClr val="113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NA, North America; PSA, prostate-specific antigen; rPFS, radiographic progression-free survival.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EDA88A-9DA0-49D5-BE8E-EAA7D66B9253}"/>
              </a:ext>
            </a:extLst>
          </p:cNvPr>
          <p:cNvSpPr txBox="1"/>
          <p:nvPr/>
        </p:nvSpPr>
        <p:spPr>
          <a:xfrm>
            <a:off x="4293007" y="6485401"/>
            <a:ext cx="1963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chemeClr val="bg1"/>
                </a:solidFill>
                <a:latin typeface="Calibri"/>
                <a:cs typeface="Calibri"/>
              </a:rPr>
              <a:t>Kim N. Chi, MD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FDC45-24C8-44B5-80B3-AB1A09E39EFA}"/>
              </a:ext>
            </a:extLst>
          </p:cNvPr>
          <p:cNvSpPr/>
          <p:nvPr/>
        </p:nvSpPr>
        <p:spPr>
          <a:xfrm>
            <a:off x="3264348" y="1776444"/>
            <a:ext cx="1118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Dec 2015 – Jul 2017</a:t>
            </a:r>
          </a:p>
        </p:txBody>
      </p:sp>
    </p:spTree>
    <p:extLst>
      <p:ext uri="{BB962C8B-B14F-4D97-AF65-F5344CB8AC3E}">
        <p14:creationId xmlns:p14="http://schemas.microsoft.com/office/powerpoint/2010/main" val="629707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578F58-EEE7-4BF7-965B-527F10580F5E}"/>
              </a:ext>
            </a:extLst>
          </p:cNvPr>
          <p:cNvSpPr txBox="1">
            <a:spLocks/>
          </p:cNvSpPr>
          <p:nvPr/>
        </p:nvSpPr>
        <p:spPr>
          <a:xfrm>
            <a:off x="303610" y="185782"/>
            <a:ext cx="8242859" cy="71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333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TITAN </a:t>
            </a:r>
            <a:r>
              <a:rPr kumimoji="0" lang="cs-CZ" sz="3333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klíčové výsledky</a:t>
            </a:r>
            <a:endParaRPr kumimoji="0" lang="en-US" sz="3333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BAFC4CB-7480-47DC-B477-2A0B51838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716644"/>
              </p:ext>
            </p:extLst>
          </p:nvPr>
        </p:nvGraphicFramePr>
        <p:xfrm>
          <a:off x="303610" y="1093375"/>
          <a:ext cx="8446231" cy="38753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0278">
                  <a:extLst>
                    <a:ext uri="{9D8B030D-6E8A-4147-A177-3AD203B41FA5}">
                      <a16:colId xmlns:a16="http://schemas.microsoft.com/office/drawing/2014/main" val="3235304108"/>
                    </a:ext>
                  </a:extLst>
                </a:gridCol>
                <a:gridCol w="1434287">
                  <a:extLst>
                    <a:ext uri="{9D8B030D-6E8A-4147-A177-3AD203B41FA5}">
                      <a16:colId xmlns:a16="http://schemas.microsoft.com/office/drawing/2014/main" val="1292029319"/>
                    </a:ext>
                  </a:extLst>
                </a:gridCol>
                <a:gridCol w="1140826">
                  <a:extLst>
                    <a:ext uri="{9D8B030D-6E8A-4147-A177-3AD203B41FA5}">
                      <a16:colId xmlns:a16="http://schemas.microsoft.com/office/drawing/2014/main" val="3162872330"/>
                    </a:ext>
                  </a:extLst>
                </a:gridCol>
                <a:gridCol w="1261382">
                  <a:extLst>
                    <a:ext uri="{9D8B030D-6E8A-4147-A177-3AD203B41FA5}">
                      <a16:colId xmlns:a16="http://schemas.microsoft.com/office/drawing/2014/main" val="1956811626"/>
                    </a:ext>
                  </a:extLst>
                </a:gridCol>
                <a:gridCol w="1349458">
                  <a:extLst>
                    <a:ext uri="{9D8B030D-6E8A-4147-A177-3AD203B41FA5}">
                      <a16:colId xmlns:a16="http://schemas.microsoft.com/office/drawing/2014/main" val="3249551960"/>
                    </a:ext>
                  </a:extLst>
                </a:gridCol>
              </a:tblGrid>
              <a:tr h="904937">
                <a:tc>
                  <a:txBody>
                    <a:bodyPr/>
                    <a:lstStyle/>
                    <a:p>
                      <a:r>
                        <a:rPr lang="cs-CZ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Cíle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Apalutamid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ADT 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 = 525)</a:t>
                      </a: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Placebo 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ADT 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 = 527)</a:t>
                      </a: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Hazard 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Ratio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Value, Stratified </a:t>
                      </a:r>
                      <a:b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Log-Rank Test</a:t>
                      </a:r>
                    </a:p>
                  </a:txBody>
                  <a:tcPr marL="34290" marR="34290" anchor="ctr"/>
                </a:tc>
                <a:extLst>
                  <a:ext uri="{0D108BD9-81ED-4DB2-BD59-A6C34878D82A}">
                    <a16:rowId xmlns:a16="http://schemas.microsoft.com/office/drawing/2014/main" val="568545019"/>
                  </a:ext>
                </a:extLst>
              </a:tr>
              <a:tr h="451097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Primární cíle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96230"/>
                  </a:ext>
                </a:extLst>
              </a:tr>
              <a:tr h="414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</a:t>
                      </a:r>
                      <a:r>
                        <a:rPr lang="cs-CZ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</a:t>
                      </a: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OS, m</a:t>
                      </a:r>
                      <a:r>
                        <a:rPr lang="cs-CZ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ěsíce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 (0.51-0.89)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0.0053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/>
                </a:tc>
                <a:extLst>
                  <a:ext uri="{0D108BD9-81ED-4DB2-BD59-A6C34878D82A}">
                    <a16:rowId xmlns:a16="http://schemas.microsoft.com/office/drawing/2014/main" val="3044759656"/>
                  </a:ext>
                </a:extLst>
              </a:tr>
              <a:tr h="414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</a:t>
                      </a:r>
                      <a:r>
                        <a:rPr lang="cs-CZ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</a:t>
                      </a: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rPFS, m</a:t>
                      </a:r>
                      <a:r>
                        <a:rPr lang="cs-CZ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ěsíce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22.1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0.48 (0.39-0.60)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&lt;0.0001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/>
                </a:tc>
                <a:extLst>
                  <a:ext uri="{0D108BD9-81ED-4DB2-BD59-A6C34878D82A}">
                    <a16:rowId xmlns:a16="http://schemas.microsoft.com/office/drawing/2014/main" val="620583033"/>
                  </a:ext>
                </a:extLst>
              </a:tr>
              <a:tr h="41419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Příklad sekundárních cílů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34290" anchor="ctr">
                    <a:solidFill>
                      <a:srgbClr val="A4D4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solidFill>
                      <a:srgbClr val="E7EC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61635420"/>
                  </a:ext>
                </a:extLst>
              </a:tr>
              <a:tr h="414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</a:t>
                      </a:r>
                      <a:r>
                        <a:rPr lang="cs-CZ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án</a:t>
                      </a:r>
                      <a:r>
                        <a:rPr lang="cs-CZ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doby do </a:t>
                      </a: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chemoterap</a:t>
                      </a:r>
                      <a:r>
                        <a:rPr lang="cs-CZ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m</a:t>
                      </a:r>
                      <a:r>
                        <a:rPr lang="cs-CZ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ěsíce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0.39 (0.27-0.56)</a:t>
                      </a:r>
                    </a:p>
                  </a:txBody>
                  <a:tcPr marL="34290" marR="34290" anchor="ctr">
                    <a:solidFill>
                      <a:srgbClr val="CDD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 0.0001</a:t>
                      </a:r>
                    </a:p>
                  </a:txBody>
                  <a:tcPr marL="34290" marR="34290" anchor="ctr"/>
                </a:tc>
                <a:extLst>
                  <a:ext uri="{0D108BD9-81ED-4DB2-BD59-A6C34878D82A}">
                    <a16:rowId xmlns:a16="http://schemas.microsoft.com/office/drawing/2014/main" val="31181144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79434B-3C95-49EF-BECB-C35779B9DAA3}"/>
              </a:ext>
            </a:extLst>
          </p:cNvPr>
          <p:cNvSpPr txBox="1"/>
          <p:nvPr/>
        </p:nvSpPr>
        <p:spPr>
          <a:xfrm>
            <a:off x="45289" y="6278384"/>
            <a:ext cx="5259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</a:t>
            </a:r>
            <a:r>
              <a:rPr lang="en-U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K,et</a:t>
            </a: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al. N </a:t>
            </a:r>
            <a:r>
              <a:rPr lang="en-U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Med. 2019 May 31. [</a:t>
            </a:r>
            <a:r>
              <a:rPr lang="en-U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Epub</a:t>
            </a: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1425136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B4465-4382-483F-B525-0CF0D8ED7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855E1-4C47-4667-80C1-8EC3A250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68" y="151638"/>
            <a:ext cx="8242859" cy="711005"/>
          </a:xfrm>
        </p:spPr>
        <p:txBody>
          <a:bodyPr>
            <a:normAutofit fontScale="90000"/>
          </a:bodyPr>
          <a:lstStyle/>
          <a:p>
            <a:r>
              <a:rPr lang="pt-PT" dirty="0"/>
              <a:t>TITAN</a:t>
            </a:r>
            <a:r>
              <a:rPr lang="cs-CZ" dirty="0"/>
              <a:t> bezpečnostní</a:t>
            </a:r>
            <a:r>
              <a:rPr lang="pt-PT" dirty="0"/>
              <a:t> profil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D48B78-920D-4FF6-ABA0-2B7D07E66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62698"/>
              </p:ext>
            </p:extLst>
          </p:nvPr>
        </p:nvGraphicFramePr>
        <p:xfrm>
          <a:off x="275216" y="845445"/>
          <a:ext cx="8113207" cy="3774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414">
                  <a:extLst>
                    <a:ext uri="{9D8B030D-6E8A-4147-A177-3AD203B41FA5}">
                      <a16:colId xmlns:a16="http://schemas.microsoft.com/office/drawing/2014/main" val="3235304108"/>
                    </a:ext>
                  </a:extLst>
                </a:gridCol>
                <a:gridCol w="1309135">
                  <a:extLst>
                    <a:ext uri="{9D8B030D-6E8A-4147-A177-3AD203B41FA5}">
                      <a16:colId xmlns:a16="http://schemas.microsoft.com/office/drawing/2014/main" val="2290298303"/>
                    </a:ext>
                  </a:extLst>
                </a:gridCol>
                <a:gridCol w="1564714">
                  <a:extLst>
                    <a:ext uri="{9D8B030D-6E8A-4147-A177-3AD203B41FA5}">
                      <a16:colId xmlns:a16="http://schemas.microsoft.com/office/drawing/2014/main" val="747113434"/>
                    </a:ext>
                  </a:extLst>
                </a:gridCol>
                <a:gridCol w="1297972">
                  <a:extLst>
                    <a:ext uri="{9D8B030D-6E8A-4147-A177-3AD203B41FA5}">
                      <a16:colId xmlns:a16="http://schemas.microsoft.com/office/drawing/2014/main" val="528520793"/>
                    </a:ext>
                  </a:extLst>
                </a:gridCol>
                <a:gridCol w="1297972">
                  <a:extLst>
                    <a:ext uri="{9D8B030D-6E8A-4147-A177-3AD203B41FA5}">
                      <a16:colId xmlns:a16="http://schemas.microsoft.com/office/drawing/2014/main" val="3249551960"/>
                    </a:ext>
                  </a:extLst>
                </a:gridCol>
              </a:tblGrid>
              <a:tr h="300365">
                <a:tc>
                  <a:txBody>
                    <a:bodyPr/>
                    <a:lstStyle/>
                    <a:p>
                      <a:r>
                        <a:rPr lang="pt-PT" sz="1200" b="1" dirty="0">
                          <a:latin typeface="+mj-lt"/>
                          <a:cs typeface="Calibri" panose="020F0502020204030204" pitchFamily="34" charset="0"/>
                        </a:rPr>
                        <a:t>STUDY</a:t>
                      </a:r>
                      <a:endParaRPr lang="en-US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sz="1200" b="1" dirty="0">
                          <a:latin typeface="+mj-lt"/>
                          <a:cs typeface="Calibri" panose="020F0502020204030204" pitchFamily="34" charset="0"/>
                        </a:rPr>
                        <a:t>TITAN</a:t>
                      </a:r>
                      <a:r>
                        <a:rPr lang="pt-PT" sz="1200" b="1" baseline="30000" dirty="0"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  <a:endParaRPr lang="en-US" sz="1200" b="1" baseline="30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5281" marR="9528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50249"/>
                  </a:ext>
                </a:extLst>
              </a:tr>
              <a:tr h="300365">
                <a:tc>
                  <a:txBody>
                    <a:bodyPr/>
                    <a:lstStyle/>
                    <a:p>
                      <a:r>
                        <a:rPr lang="pt-PT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POPULATION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sz="1200" b="1" baseline="0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mHSPC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pt-PT" sz="1200" b="1" baseline="0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1200" b="1" baseline="0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comers</a:t>
                      </a:r>
                      <a:r>
                        <a:rPr lang="pt-PT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”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79176"/>
                  </a:ext>
                </a:extLst>
              </a:tr>
              <a:tr h="472247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>
                    <a:solidFill>
                      <a:srgbClr val="0076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Apalutamide + ADT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 = 524)</a:t>
                      </a:r>
                    </a:p>
                  </a:txBody>
                  <a:tcPr marL="71461" marR="71461" anchor="ctr">
                    <a:solidFill>
                      <a:srgbClr val="0076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Placebo + ADT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 = 527)</a:t>
                      </a:r>
                    </a:p>
                  </a:txBody>
                  <a:tcPr marL="71461" marR="71461" anchor="ctr">
                    <a:solidFill>
                      <a:srgbClr val="0076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68545019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Calibri" panose="020F0502020204030204" pitchFamily="34" charset="0"/>
                        </a:rPr>
                        <a:t>Any AE</a:t>
                      </a:r>
                    </a:p>
                  </a:txBody>
                  <a:tcPr marL="68580" marR="68580" anchor="ctr">
                    <a:solidFill>
                      <a:srgbClr val="E7F0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  <a:cs typeface="Calibri" panose="020F0502020204030204" pitchFamily="34" charset="0"/>
                        </a:rPr>
                        <a:t>507 (96.8)</a:t>
                      </a:r>
                    </a:p>
                  </a:txBody>
                  <a:tcPr marL="68580" marR="68580" anchor="ctr"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509 (96.6)</a:t>
                      </a:r>
                    </a:p>
                  </a:txBody>
                  <a:tcPr marL="68580" marR="68580" anchor="ctr"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95956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Calibri" panose="020F0502020204030204" pitchFamily="34" charset="0"/>
                        </a:rPr>
                        <a:t>Grade 3 or 4 AEs</a:t>
                      </a:r>
                    </a:p>
                  </a:txBody>
                  <a:tcPr marL="68580" marR="68580" anchor="ctr">
                    <a:solidFill>
                      <a:srgbClr val="CBDF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  <a:cs typeface="Calibri" panose="020F0502020204030204" pitchFamily="34" charset="0"/>
                        </a:rPr>
                        <a:t>221 (42.2)</a:t>
                      </a:r>
                    </a:p>
                  </a:txBody>
                  <a:tcPr marL="68580" marR="68580" anchor="ctr">
                    <a:solidFill>
                      <a:srgbClr val="CBD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215 (40.8)</a:t>
                      </a:r>
                    </a:p>
                  </a:txBody>
                  <a:tcPr marL="68580" marR="68580" anchor="ctr">
                    <a:solidFill>
                      <a:srgbClr val="CBDF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62549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strike="noStrike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Nežádoucí účinky </a:t>
                      </a:r>
                      <a:r>
                        <a:rPr lang="en-US" sz="1200" b="1" strike="noStrike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, n (%)</a:t>
                      </a:r>
                    </a:p>
                  </a:txBody>
                  <a:tcPr marL="71461" marR="7146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All Grades</a:t>
                      </a:r>
                    </a:p>
                  </a:txBody>
                  <a:tcPr marL="71461" marR="7146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Grade ≥ 3</a:t>
                      </a:r>
                    </a:p>
                  </a:txBody>
                  <a:tcPr marL="71461" marR="7146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All Grades</a:t>
                      </a:r>
                    </a:p>
                  </a:txBody>
                  <a:tcPr marL="71461" marR="7146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Grade ≥ 3</a:t>
                      </a:r>
                    </a:p>
                  </a:txBody>
                  <a:tcPr marL="71461" marR="7146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42787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Vyrážka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142 (27.1)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33 (6.3)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45 (8.5)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3 (0.6)</a:t>
                      </a:r>
                    </a:p>
                  </a:txBody>
                  <a:tcPr marL="71461" marR="71461" anchor="ctr"/>
                </a:tc>
                <a:extLst>
                  <a:ext uri="{0D108BD9-81ED-4DB2-BD59-A6C34878D82A}">
                    <a16:rowId xmlns:a16="http://schemas.microsoft.com/office/drawing/2014/main" val="3892544084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Únava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103 (19.7)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8 (1.5)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88 (16.7)</a:t>
                      </a: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6 (1.1)</a:t>
                      </a:r>
                    </a:p>
                  </a:txBody>
                  <a:tcPr marL="71461" marR="71461" anchor="ctr"/>
                </a:tc>
                <a:extLst>
                  <a:ext uri="{0D108BD9-81ED-4DB2-BD59-A6C34878D82A}">
                    <a16:rowId xmlns:a16="http://schemas.microsoft.com/office/drawing/2014/main" val="1947959589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Pády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(7.4)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(7.0)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extLst>
                  <a:ext uri="{0D108BD9-81ED-4DB2-BD59-A6C34878D82A}">
                    <a16:rowId xmlns:a16="http://schemas.microsoft.com/office/drawing/2014/main" val="4181128683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Hypothyroidism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us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(6.5)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(1.1)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extLst>
                  <a:ext uri="{0D108BD9-81ED-4DB2-BD59-A6C34878D82A}">
                    <a16:rowId xmlns:a16="http://schemas.microsoft.com/office/drawing/2014/main" val="3598769861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Fra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ktury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(6.3)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(1.3)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(4.6)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extLst>
                  <a:ext uri="{0D108BD9-81ED-4DB2-BD59-A6C34878D82A}">
                    <a16:rowId xmlns:a16="http://schemas.microsoft.com/office/drawing/2014/main" val="1499487394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r>
                        <a:rPr lang="cs-CZ" sz="1200" baseline="30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Záchvaty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1461" marR="71461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(0.6)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(0.4)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95" marR="53595" marT="0" marB="0" anchor="ctr"/>
                </a:tc>
                <a:extLst>
                  <a:ext uri="{0D108BD9-81ED-4DB2-BD59-A6C34878D82A}">
                    <a16:rowId xmlns:a16="http://schemas.microsoft.com/office/drawing/2014/main" val="12305479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E2B5EE-491F-4A3C-86F9-C18F7CEFB0DB}"/>
              </a:ext>
            </a:extLst>
          </p:cNvPr>
          <p:cNvSpPr txBox="1"/>
          <p:nvPr/>
        </p:nvSpPr>
        <p:spPr>
          <a:xfrm>
            <a:off x="246695" y="6263480"/>
            <a:ext cx="525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Chi K, et al. ASCO 2019. Oral presentation (abstract 5006); 2. Smith MR, et al. N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Med. 2018 Apr 12;378(15):1408-1418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BFAC0-4037-42C0-9579-5E9C5D35B571}"/>
              </a:ext>
            </a:extLst>
          </p:cNvPr>
          <p:cNvSpPr/>
          <p:nvPr/>
        </p:nvSpPr>
        <p:spPr>
          <a:xfrm>
            <a:off x="287343" y="2934157"/>
            <a:ext cx="8082783" cy="79208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C3D3E-B282-46EE-A251-23F52D59186C}"/>
              </a:ext>
            </a:extLst>
          </p:cNvPr>
          <p:cNvSpPr/>
          <p:nvPr/>
        </p:nvSpPr>
        <p:spPr>
          <a:xfrm>
            <a:off x="283103" y="3741344"/>
            <a:ext cx="8082783" cy="36004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958EC-E904-4B1E-A6D6-C7E3CDFC63FA}"/>
              </a:ext>
            </a:extLst>
          </p:cNvPr>
          <p:cNvSpPr/>
          <p:nvPr/>
        </p:nvSpPr>
        <p:spPr>
          <a:xfrm>
            <a:off x="275215" y="2194116"/>
            <a:ext cx="8082783" cy="31857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38FCA-C260-4940-B6B5-A8E61981CC84}"/>
              </a:ext>
            </a:extLst>
          </p:cNvPr>
          <p:cNvSpPr txBox="1"/>
          <p:nvPr/>
        </p:nvSpPr>
        <p:spPr>
          <a:xfrm>
            <a:off x="244792" y="5833256"/>
            <a:ext cx="1399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 err="1"/>
              <a:t>Not</a:t>
            </a:r>
            <a:r>
              <a:rPr lang="pt-PT" sz="1000" dirty="0"/>
              <a:t> </a:t>
            </a:r>
            <a:r>
              <a:rPr lang="pt-PT" sz="1000" dirty="0" err="1"/>
              <a:t>head</a:t>
            </a:r>
            <a:r>
              <a:rPr lang="pt-PT" sz="1000" dirty="0"/>
              <a:t>-to-</a:t>
            </a:r>
            <a:r>
              <a:rPr lang="pt-PT" sz="1000" dirty="0" err="1"/>
              <a:t>head</a:t>
            </a:r>
            <a:r>
              <a:rPr lang="pt-PT" sz="1000" dirty="0"/>
              <a:t> </a:t>
            </a:r>
            <a:r>
              <a:rPr lang="pt-PT" sz="1000" dirty="0" err="1"/>
              <a:t>trials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89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67B79-AC70-470E-AF82-ABD00427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Nemoc s malým/velkým objemem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8B6D5-E205-4054-B1F5-4AEF4887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Oligo</a:t>
            </a:r>
            <a:r>
              <a:rPr lang="cs-CZ" dirty="0"/>
              <a:t>-metastatický karcinom</a:t>
            </a:r>
          </a:p>
          <a:p>
            <a:pPr marL="0" indent="0">
              <a:buNone/>
            </a:pPr>
            <a:r>
              <a:rPr lang="cs-CZ" dirty="0"/>
              <a:t>Není jasná definice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Méně než 5 míst </a:t>
            </a:r>
          </a:p>
          <a:p>
            <a:pPr marL="0" indent="0">
              <a:buNone/>
            </a:pPr>
            <a:r>
              <a:rPr lang="cs-CZ" dirty="0"/>
              <a:t>metastatického postižení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Vyřazeny jaterní/</a:t>
            </a:r>
          </a:p>
          <a:p>
            <a:pPr marL="0" indent="0">
              <a:buNone/>
            </a:pPr>
            <a:r>
              <a:rPr lang="cs-CZ" dirty="0"/>
              <a:t>plicní metastázy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Axiální skelet ano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Vyšetřovací metody k ověření: konvenční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05451415-1C67-430C-8D1D-10F79682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408165" cy="30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6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Enzalutamid</a:t>
            </a:r>
            <a:r>
              <a:rPr lang="cs-CZ" sz="3200" b="1" dirty="0"/>
              <a:t> u </a:t>
            </a:r>
            <a:r>
              <a:rPr lang="cs-CZ" sz="3200" b="1" dirty="0" err="1"/>
              <a:t>mHSPC</a:t>
            </a:r>
            <a:r>
              <a:rPr lang="cs-CZ" sz="3200" b="1" dirty="0"/>
              <a:t> ve studii ENZAMET otevřené, randomizované studii fáze 3 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muži s </a:t>
            </a:r>
            <a:r>
              <a:rPr lang="cs-CZ" dirty="0" err="1"/>
              <a:t>mHSPC</a:t>
            </a:r>
            <a:r>
              <a:rPr lang="cs-CZ" dirty="0"/>
              <a:t>  dostali </a:t>
            </a:r>
            <a:r>
              <a:rPr lang="cs-CZ" dirty="0" err="1"/>
              <a:t>goserelin</a:t>
            </a:r>
            <a:r>
              <a:rPr lang="cs-CZ" dirty="0"/>
              <a:t>, </a:t>
            </a:r>
            <a:r>
              <a:rPr lang="cs-CZ" dirty="0" err="1"/>
              <a:t>leuprolid</a:t>
            </a:r>
            <a:r>
              <a:rPr lang="cs-CZ" dirty="0"/>
              <a:t> nebo </a:t>
            </a:r>
            <a:r>
              <a:rPr lang="cs-CZ" dirty="0" err="1"/>
              <a:t>degarelix</a:t>
            </a:r>
            <a:r>
              <a:rPr lang="cs-CZ" dirty="0"/>
              <a:t> buď s dávkou 160 mg </a:t>
            </a:r>
            <a:r>
              <a:rPr lang="cs-CZ" dirty="0" err="1"/>
              <a:t>enzalutamidu</a:t>
            </a:r>
            <a:r>
              <a:rPr lang="cs-CZ" dirty="0"/>
              <a:t> denně, nebo jedním ze tří standardních nesteroidních </a:t>
            </a:r>
            <a:r>
              <a:rPr lang="cs-CZ" dirty="0" err="1"/>
              <a:t>antiandrogenů</a:t>
            </a:r>
            <a:r>
              <a:rPr lang="cs-CZ" dirty="0"/>
              <a:t>: </a:t>
            </a:r>
            <a:r>
              <a:rPr lang="cs-CZ" dirty="0" err="1"/>
              <a:t>bicalutamid</a:t>
            </a:r>
            <a:r>
              <a:rPr lang="cs-CZ" dirty="0"/>
              <a:t>, </a:t>
            </a:r>
            <a:r>
              <a:rPr lang="cs-CZ" dirty="0" err="1"/>
              <a:t>nilutamid</a:t>
            </a:r>
            <a:r>
              <a:rPr lang="cs-CZ" dirty="0"/>
              <a:t> nebo </a:t>
            </a:r>
            <a:r>
              <a:rPr lang="cs-CZ" dirty="0" err="1"/>
              <a:t>flutamid</a:t>
            </a:r>
            <a:r>
              <a:rPr lang="cs-CZ" dirty="0"/>
              <a:t>. </a:t>
            </a:r>
          </a:p>
          <a:p>
            <a:r>
              <a:rPr lang="cs-CZ" dirty="0"/>
              <a:t>Z 1 125 mužů zařazených do studie bylo 503 mužů včasně léčeno </a:t>
            </a:r>
            <a:r>
              <a:rPr lang="cs-CZ" dirty="0" err="1"/>
              <a:t>docetaxelem</a:t>
            </a:r>
            <a:r>
              <a:rPr lang="cs-CZ" dirty="0"/>
              <a:t> a 602 ne. </a:t>
            </a:r>
          </a:p>
          <a:p>
            <a:r>
              <a:rPr lang="cs-CZ" dirty="0"/>
              <a:t>Primárním cílem bylo celkové přežití. </a:t>
            </a:r>
          </a:p>
          <a:p>
            <a:r>
              <a:rPr lang="cs-CZ" dirty="0"/>
              <a:t>Odhady celkového přežití podle Kaplana-</a:t>
            </a:r>
            <a:r>
              <a:rPr lang="cs-CZ" dirty="0" err="1"/>
              <a:t>Meiera</a:t>
            </a:r>
            <a:r>
              <a:rPr lang="cs-CZ" dirty="0"/>
              <a:t> po 3 letech byly 80% ve skupině s </a:t>
            </a:r>
            <a:r>
              <a:rPr lang="cs-CZ" dirty="0" err="1"/>
              <a:t>enzalutamidem</a:t>
            </a:r>
            <a:r>
              <a:rPr lang="cs-CZ" dirty="0"/>
              <a:t> a 72% ve skupině se standardní péčí. </a:t>
            </a:r>
          </a:p>
          <a:p>
            <a:r>
              <a:rPr lang="cs-CZ" dirty="0"/>
              <a:t>Celkově došlo k 33 % snížení rizika úmrtí u mužů užívajících </a:t>
            </a:r>
            <a:r>
              <a:rPr lang="cs-CZ" dirty="0" err="1"/>
              <a:t>enzalutamid</a:t>
            </a:r>
            <a:r>
              <a:rPr lang="cs-CZ" dirty="0"/>
              <a:t> ve srovnání s těmi, kteří užívali jiný nesteroidní </a:t>
            </a:r>
            <a:r>
              <a:rPr lang="cs-CZ" dirty="0" err="1"/>
              <a:t>antiandrogen</a:t>
            </a:r>
            <a:r>
              <a:rPr lang="cs-CZ" dirty="0"/>
              <a:t> v kombinaci s ADT. Lepší výsledky s </a:t>
            </a:r>
            <a:r>
              <a:rPr lang="cs-CZ" dirty="0" err="1"/>
              <a:t>enzalutamidem</a:t>
            </a:r>
            <a:r>
              <a:rPr lang="cs-CZ" dirty="0"/>
              <a:t> byly také pozorovány v přežití bez progrese PSA (p &lt; 0,001) a v přežití bez klinické progrese (p &lt; 0,001).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Závěrem studie ENZAMET je, že </a:t>
            </a:r>
            <a:r>
              <a:rPr lang="cs-CZ" b="1" dirty="0">
                <a:solidFill>
                  <a:srgbClr val="FF0000"/>
                </a:solidFill>
              </a:rPr>
              <a:t>přidání </a:t>
            </a:r>
            <a:r>
              <a:rPr lang="cs-CZ" b="1" dirty="0" err="1">
                <a:solidFill>
                  <a:srgbClr val="FF0000"/>
                </a:solidFill>
              </a:rPr>
              <a:t>enzalutamidu</a:t>
            </a:r>
            <a:r>
              <a:rPr lang="cs-CZ" b="1" dirty="0">
                <a:solidFill>
                  <a:srgbClr val="FF0000"/>
                </a:solidFill>
              </a:rPr>
              <a:t> k ADT u mužů s metastatickým hormonálně senzitivním karcinomem prostaty vedlo k prodloužení celkového přežití, přežití bez progrese PSA a k přežití bez klinické progrese do 3 let ve srovnání se standardní léčbou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Přínos </a:t>
            </a:r>
            <a:r>
              <a:rPr lang="cs-CZ" dirty="0" err="1"/>
              <a:t>enzalutamidu</a:t>
            </a:r>
            <a:r>
              <a:rPr lang="cs-CZ" dirty="0"/>
              <a:t> byl prokázán také u nemocných s malým objemem choroby.</a:t>
            </a:r>
            <a:r>
              <a:rPr lang="cs-CZ" dirty="0">
                <a:effectLst/>
              </a:rPr>
              <a:t> </a:t>
            </a:r>
          </a:p>
          <a:p>
            <a:pPr marL="0" indent="0">
              <a:buNone/>
            </a:pPr>
            <a:r>
              <a:rPr lang="cs-CZ" dirty="0"/>
              <a:t>Studie nezaznamenala nové nežádoucí účinky </a:t>
            </a:r>
            <a:r>
              <a:rPr lang="cs-CZ" dirty="0" err="1"/>
              <a:t>enzalutamidu</a:t>
            </a:r>
            <a:r>
              <a:rPr lang="cs-CZ" dirty="0"/>
              <a:t>, pouze poukázala na vyšší únavu a také jisté riziko záchvatů po jeho přidání ke standardní léčbě.  </a:t>
            </a:r>
          </a:p>
          <a:p>
            <a:pPr marL="0" indent="0">
              <a:buNone/>
            </a:pPr>
            <a:r>
              <a:rPr lang="cs-CZ" dirty="0"/>
              <a:t>Byla pozorována také vyšší toxicita po předchozím podání </a:t>
            </a:r>
            <a:r>
              <a:rPr lang="cs-CZ" dirty="0" err="1"/>
              <a:t>docetaxelu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471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/>
              <a:t>Enzalutamid</a:t>
            </a:r>
            <a:r>
              <a:rPr lang="cs-CZ" sz="4000" b="1" dirty="0"/>
              <a:t> u </a:t>
            </a:r>
            <a:r>
              <a:rPr lang="cs-CZ" sz="4000" b="1" dirty="0" err="1"/>
              <a:t>mHSPC</a:t>
            </a:r>
            <a:r>
              <a:rPr lang="cs-CZ" sz="4000" b="1" dirty="0"/>
              <a:t> ve studii ARCHES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Muži s metastatickým hormonálně senzitivním karcinomem prostaty dostali buď </a:t>
            </a:r>
            <a:r>
              <a:rPr lang="cs-CZ" b="1" dirty="0" err="1">
                <a:solidFill>
                  <a:srgbClr val="FF0000"/>
                </a:solidFill>
              </a:rPr>
              <a:t>enzalutamid</a:t>
            </a:r>
            <a:r>
              <a:rPr lang="cs-CZ" b="1" dirty="0">
                <a:solidFill>
                  <a:srgbClr val="FF0000"/>
                </a:solidFill>
              </a:rPr>
              <a:t> v dávce 160 mg/den plus ADT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placebo plus ADT. </a:t>
            </a:r>
          </a:p>
          <a:p>
            <a:endParaRPr lang="cs-CZ" dirty="0"/>
          </a:p>
          <a:p>
            <a:r>
              <a:rPr lang="cs-CZ" dirty="0"/>
              <a:t>Nemocní byli stratifikováni podle malého a velkého objemu nemoci a podle předchozího použití </a:t>
            </a:r>
            <a:r>
              <a:rPr lang="cs-CZ" dirty="0" err="1"/>
              <a:t>docetaxelu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Většina</a:t>
            </a:r>
            <a:r>
              <a:rPr lang="cs-CZ" dirty="0"/>
              <a:t> mužů měla de novo metastatický hormonálně senzitivní karcinom prostaty </a:t>
            </a:r>
            <a:r>
              <a:rPr lang="cs-CZ" dirty="0">
                <a:solidFill>
                  <a:srgbClr val="00B050"/>
                </a:solidFill>
              </a:rPr>
              <a:t>s vysokou zátěží </a:t>
            </a:r>
            <a:r>
              <a:rPr lang="cs-CZ" dirty="0"/>
              <a:t>metastázami, ale přibližně </a:t>
            </a:r>
            <a:r>
              <a:rPr lang="cs-CZ" dirty="0">
                <a:solidFill>
                  <a:srgbClr val="00B050"/>
                </a:solidFill>
              </a:rPr>
              <a:t>třetina</a:t>
            </a:r>
            <a:r>
              <a:rPr lang="cs-CZ" dirty="0"/>
              <a:t> mužů měla </a:t>
            </a:r>
            <a:r>
              <a:rPr lang="cs-CZ" dirty="0" err="1">
                <a:solidFill>
                  <a:srgbClr val="00B050"/>
                </a:solidFill>
              </a:rPr>
              <a:t>oligometastatické</a:t>
            </a:r>
            <a:r>
              <a:rPr lang="cs-CZ" dirty="0">
                <a:solidFill>
                  <a:srgbClr val="00B050"/>
                </a:solidFill>
              </a:rPr>
              <a:t> / </a:t>
            </a:r>
            <a:r>
              <a:rPr lang="cs-CZ" dirty="0" err="1">
                <a:solidFill>
                  <a:srgbClr val="00B050"/>
                </a:solidFill>
              </a:rPr>
              <a:t>nízkoobjemové</a:t>
            </a:r>
            <a:r>
              <a:rPr lang="cs-CZ" dirty="0">
                <a:solidFill>
                  <a:srgbClr val="00B050"/>
                </a:solidFill>
              </a:rPr>
              <a:t> onemocnění. </a:t>
            </a:r>
          </a:p>
          <a:p>
            <a:endParaRPr lang="cs-CZ" dirty="0"/>
          </a:p>
          <a:p>
            <a:r>
              <a:rPr lang="cs-CZ" dirty="0"/>
              <a:t>Asi 45% zařazených mělo pouze kostní metastázy.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Všichni zařazeni dostali předchozí ADT po dobu až 3 měsíců a </a:t>
            </a:r>
            <a:r>
              <a:rPr lang="cs-CZ" dirty="0">
                <a:solidFill>
                  <a:srgbClr val="00B050"/>
                </a:solidFill>
              </a:rPr>
              <a:t>mohli mít v předchozí léčbě </a:t>
            </a:r>
            <a:r>
              <a:rPr lang="cs-CZ" dirty="0" err="1">
                <a:solidFill>
                  <a:srgbClr val="00B050"/>
                </a:solidFill>
              </a:rPr>
              <a:t>docetaxel</a:t>
            </a:r>
            <a:r>
              <a:rPr lang="cs-CZ" dirty="0">
                <a:solidFill>
                  <a:srgbClr val="00B050"/>
                </a:solidFill>
              </a:rPr>
              <a:t> po dobu až 6 měsíců.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911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/>
              <a:t>Enzalutamid</a:t>
            </a:r>
            <a:r>
              <a:rPr lang="cs-CZ" sz="4000" b="1" dirty="0"/>
              <a:t> u </a:t>
            </a:r>
            <a:r>
              <a:rPr lang="cs-CZ" sz="4000" b="1" dirty="0" err="1"/>
              <a:t>mHSPC</a:t>
            </a:r>
            <a:r>
              <a:rPr lang="cs-CZ" sz="4000" b="1" dirty="0"/>
              <a:t> ve studii ARCHES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mediánu sledování 14,4 měsíců měla skupina léčená </a:t>
            </a:r>
            <a:r>
              <a:rPr lang="cs-CZ" dirty="0" err="1"/>
              <a:t>enzalutamidem</a:t>
            </a:r>
            <a:r>
              <a:rPr lang="cs-CZ" dirty="0"/>
              <a:t> významné, 61%, prodloužení doby do radiografické progrese onemocnění. </a:t>
            </a:r>
          </a:p>
          <a:p>
            <a:endParaRPr lang="cs-CZ" dirty="0"/>
          </a:p>
          <a:p>
            <a:r>
              <a:rPr lang="cs-CZ" dirty="0"/>
              <a:t>Při prozatímní analýze byla doba přežití bez radiografické progrese u placeba plus ADT 19,5 měsíce, kdežto po léčbě </a:t>
            </a:r>
            <a:r>
              <a:rPr lang="cs-CZ" dirty="0" err="1"/>
              <a:t>enzalutamidem</a:t>
            </a:r>
            <a:r>
              <a:rPr lang="cs-CZ" dirty="0"/>
              <a:t>  nebyla dosažena.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>
                <a:solidFill>
                  <a:srgbClr val="00B050"/>
                </a:solidFill>
              </a:rPr>
              <a:t>ARCHES představuje studii, která prokazuje výhody silné inhibice androgenních receptorů po </a:t>
            </a:r>
            <a:r>
              <a:rPr lang="cs-CZ" b="1" dirty="0" err="1">
                <a:solidFill>
                  <a:srgbClr val="00B050"/>
                </a:solidFill>
              </a:rPr>
              <a:t>docetaxelu</a:t>
            </a:r>
            <a:r>
              <a:rPr lang="cs-CZ" b="1" dirty="0">
                <a:solidFill>
                  <a:srgbClr val="00B050"/>
                </a:solidFill>
              </a:rPr>
              <a:t> v prostředí metastatického hormonálně senzitivního onemocnění.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604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F7363-8BE3-4B84-83FF-7814A84F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062975-FBD0-4C42-8C41-A8FDF251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67" y="151638"/>
            <a:ext cx="8242859" cy="613609"/>
          </a:xfrm>
        </p:spPr>
        <p:txBody>
          <a:bodyPr>
            <a:normAutofit/>
          </a:bodyPr>
          <a:lstStyle/>
          <a:p>
            <a:r>
              <a:rPr lang="sk-SK" sz="3200" b="1" dirty="0"/>
              <a:t>Výsledky: </a:t>
            </a:r>
            <a:r>
              <a:rPr lang="pt-PT" sz="3200" b="1" dirty="0"/>
              <a:t>TITAN, ARCHES, ENZAMET – OS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7B627-A249-4D6B-BBF8-F2CB6AA24883}"/>
              </a:ext>
            </a:extLst>
          </p:cNvPr>
          <p:cNvSpPr/>
          <p:nvPr/>
        </p:nvSpPr>
        <p:spPr>
          <a:xfrm>
            <a:off x="14196" y="62442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ArialMT"/>
              </a:rPr>
              <a:t>1. Chi KN, et al</a:t>
            </a:r>
            <a:r>
              <a:rPr lang="it-IT" sz="800" dirty="0">
                <a:latin typeface="ArialMT"/>
              </a:rPr>
              <a:t>. </a:t>
            </a:r>
            <a:r>
              <a:rPr lang="it-IT" sz="800" dirty="0" err="1">
                <a:latin typeface="ArialMT"/>
              </a:rPr>
              <a:t>Oral</a:t>
            </a:r>
            <a:r>
              <a:rPr lang="it-IT" sz="800" dirty="0">
                <a:latin typeface="ArialMT"/>
              </a:rPr>
              <a:t> </a:t>
            </a:r>
            <a:r>
              <a:rPr lang="it-IT" sz="800" dirty="0" err="1">
                <a:latin typeface="ArialMT"/>
              </a:rPr>
              <a:t>presentation</a:t>
            </a:r>
            <a:r>
              <a:rPr lang="it-IT" sz="800" dirty="0">
                <a:latin typeface="ArialMT"/>
              </a:rPr>
              <a:t> </a:t>
            </a:r>
            <a:r>
              <a:rPr lang="it-IT" sz="800" dirty="0" err="1">
                <a:latin typeface="ArialMT"/>
              </a:rPr>
              <a:t>at</a:t>
            </a:r>
            <a:r>
              <a:rPr lang="it-IT" sz="800" dirty="0">
                <a:latin typeface="ArialMT"/>
              </a:rPr>
              <a:t> ASCO 2019.</a:t>
            </a:r>
          </a:p>
          <a:p>
            <a:r>
              <a:rPr lang="en-US" sz="800" dirty="0">
                <a:latin typeface="ArialMT"/>
              </a:rPr>
              <a:t>2. Armstrong AJ, et al. Oral and poster presentations at ASCO-GU 2019.</a:t>
            </a:r>
          </a:p>
          <a:p>
            <a:r>
              <a:rPr lang="en-US" sz="800" dirty="0">
                <a:latin typeface="ArialMT"/>
              </a:rPr>
              <a:t>3. Davis ID, et al. </a:t>
            </a:r>
            <a:r>
              <a:rPr lang="en-US" sz="800" i="1" dirty="0">
                <a:latin typeface="Arial" panose="020B0604020202020204" pitchFamily="34" charset="0"/>
              </a:rPr>
              <a:t>N </a:t>
            </a:r>
            <a:r>
              <a:rPr lang="en-US" sz="800" i="1" dirty="0" err="1">
                <a:latin typeface="Arial" panose="020B0604020202020204" pitchFamily="34" charset="0"/>
              </a:rPr>
              <a:t>Engl</a:t>
            </a:r>
            <a:r>
              <a:rPr lang="en-US" sz="800" i="1" dirty="0">
                <a:latin typeface="Arial" panose="020B0604020202020204" pitchFamily="34" charset="0"/>
              </a:rPr>
              <a:t> J Med</a:t>
            </a:r>
            <a:r>
              <a:rPr lang="en-US" sz="800" dirty="0">
                <a:latin typeface="ArialMT"/>
              </a:rPr>
              <a:t>. Article in press.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44A3C-07C3-4F11-B2EB-DE27C730E078}"/>
              </a:ext>
            </a:extLst>
          </p:cNvPr>
          <p:cNvSpPr txBox="1"/>
          <p:nvPr/>
        </p:nvSpPr>
        <p:spPr>
          <a:xfrm>
            <a:off x="666391" y="1013003"/>
            <a:ext cx="2367950" cy="145167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P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TITAN: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33%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  <a:endParaRPr lang="pt-PT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deaths</a:t>
            </a:r>
            <a:endParaRPr lang="pt-PT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22.7 mo</a:t>
            </a:r>
            <a:endParaRPr lang="en-US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654BA-BEBE-4DE2-BBBA-2A3A3BE97B36}"/>
              </a:ext>
            </a:extLst>
          </p:cNvPr>
          <p:cNvSpPr txBox="1"/>
          <p:nvPr/>
        </p:nvSpPr>
        <p:spPr>
          <a:xfrm>
            <a:off x="3350131" y="1034871"/>
            <a:ext cx="2367950" cy="1169551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P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ARCHES: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deaths</a:t>
            </a:r>
            <a:endParaRPr lang="pt-PT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14.4 mo</a:t>
            </a:r>
            <a:endParaRPr lang="en-US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C36F9-8765-4722-8F2D-296D301C6A47}"/>
              </a:ext>
            </a:extLst>
          </p:cNvPr>
          <p:cNvSpPr txBox="1"/>
          <p:nvPr/>
        </p:nvSpPr>
        <p:spPr>
          <a:xfrm>
            <a:off x="6028879" y="1056738"/>
            <a:ext cx="2367950" cy="1451679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P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ENZAMET: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33%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  <a:endParaRPr lang="pt-PT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245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deaths</a:t>
            </a:r>
            <a:endParaRPr lang="pt-PT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pt-PT" sz="20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34 mo</a:t>
            </a:r>
            <a:endParaRPr lang="en-US" sz="20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01E1E-70EA-4383-B24F-D76EB627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66" y="2224862"/>
            <a:ext cx="2135636" cy="2420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CF802-D33D-45D3-ABA0-77320BBA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25" y="2485122"/>
            <a:ext cx="2731770" cy="186748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22DD37-2AFC-45EC-94C3-616303D8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38321"/>
              </p:ext>
            </p:extLst>
          </p:nvPr>
        </p:nvGraphicFramePr>
        <p:xfrm>
          <a:off x="614633" y="5016263"/>
          <a:ext cx="791473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245">
                  <a:extLst>
                    <a:ext uri="{9D8B030D-6E8A-4147-A177-3AD203B41FA5}">
                      <a16:colId xmlns:a16="http://schemas.microsoft.com/office/drawing/2014/main" val="2926086204"/>
                    </a:ext>
                  </a:extLst>
                </a:gridCol>
                <a:gridCol w="2638245">
                  <a:extLst>
                    <a:ext uri="{9D8B030D-6E8A-4147-A177-3AD203B41FA5}">
                      <a16:colId xmlns:a16="http://schemas.microsoft.com/office/drawing/2014/main" val="3212081687"/>
                    </a:ext>
                  </a:extLst>
                </a:gridCol>
                <a:gridCol w="2638245">
                  <a:extLst>
                    <a:ext uri="{9D8B030D-6E8A-4147-A177-3AD203B41FA5}">
                      <a16:colId xmlns:a16="http://schemas.microsoft.com/office/drawing/2014/main" val="4027465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(95% CI); P-</a:t>
                      </a:r>
                      <a:r>
                        <a:rPr lang="pt-PT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(95% CI); P-</a:t>
                      </a:r>
                      <a:r>
                        <a:rPr lang="pt-PT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(95% CI); P-</a:t>
                      </a:r>
                      <a:r>
                        <a:rPr lang="pt-PT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>
                    <a:solidFill>
                      <a:srgbClr val="A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2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 (0.51-0.89); p=0.0053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0.81 (0.53-1.25); p=0.3361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 (0.52-0.86); p=0.002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1951532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7E0E73F-493E-4028-BF8A-E63699F0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7" y="2448605"/>
            <a:ext cx="2659492" cy="17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AD532E9E-8E5E-43EB-B972-68E6D8B8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330325"/>
            <a:ext cx="8569325" cy="3209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cs-CZ" sz="2200"/>
              <a:t>Kastračně rezistentn</a:t>
            </a:r>
            <a:r>
              <a:rPr lang="cs-CZ" altLang="cs-CZ" sz="2200"/>
              <a:t>í k</a:t>
            </a:r>
            <a:r>
              <a:rPr lang="en-US" altLang="cs-CZ" sz="2200"/>
              <a:t>arcinom prostaty je definov</a:t>
            </a:r>
            <a:r>
              <a:rPr lang="cs-CZ" altLang="cs-CZ" sz="2200"/>
              <a:t>á</a:t>
            </a:r>
            <a:r>
              <a:rPr lang="en-US" altLang="cs-CZ" sz="2200"/>
              <a:t>n kastračn</a:t>
            </a:r>
            <a:r>
              <a:rPr lang="cs-CZ" altLang="cs-CZ" sz="2200"/>
              <a:t>í</a:t>
            </a:r>
            <a:r>
              <a:rPr lang="en-US" altLang="cs-CZ" sz="2200"/>
              <a:t>m</a:t>
            </a:r>
            <a:r>
              <a:rPr lang="cs-CZ" altLang="cs-CZ" sz="2200"/>
              <a:t>i </a:t>
            </a:r>
            <a:r>
              <a:rPr lang="en-US" altLang="cs-CZ" sz="2200"/>
              <a:t>hla</a:t>
            </a:r>
            <a:r>
              <a:rPr lang="cs-CZ" altLang="cs-CZ" sz="2200"/>
              <a:t>din</a:t>
            </a:r>
            <a:r>
              <a:rPr lang="en-US" altLang="cs-CZ" sz="2200"/>
              <a:t>ami</a:t>
            </a:r>
            <a:r>
              <a:rPr lang="cs-CZ" altLang="cs-CZ" sz="2200"/>
              <a:t> t</a:t>
            </a:r>
            <a:r>
              <a:rPr lang="en-US" altLang="cs-CZ" sz="2200"/>
              <a:t>estosteronu (&lt; 50 ng/ml nebo 1,7 nmol/l)</a:t>
            </a:r>
            <a:r>
              <a:rPr lang="cs-CZ" altLang="cs-CZ" sz="2200"/>
              <a:t> </a:t>
            </a:r>
            <a:r>
              <a:rPr lang="pl-PL" altLang="cs-CZ" sz="2200"/>
              <a:t>a jedním z následujících kritérií: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0" b="1"/>
              <a:t>Biochemick</a:t>
            </a:r>
            <a:r>
              <a:rPr lang="cs-CZ" altLang="cs-CZ" sz="2200" b="1"/>
              <a:t>á</a:t>
            </a:r>
            <a:r>
              <a:rPr lang="en-US" altLang="cs-CZ" sz="2200" b="1"/>
              <a:t> progrese</a:t>
            </a:r>
            <a:r>
              <a:rPr lang="en-US" altLang="cs-CZ" sz="2200"/>
              <a:t>: tři n</a:t>
            </a:r>
            <a:r>
              <a:rPr lang="cs-CZ" altLang="cs-CZ" sz="2200"/>
              <a:t>á</a:t>
            </a:r>
            <a:r>
              <a:rPr lang="en-US" altLang="cs-CZ" sz="2200"/>
              <a:t>sledn</a:t>
            </a:r>
            <a:r>
              <a:rPr lang="cs-CZ" altLang="cs-CZ" sz="2200"/>
              <a:t>é</a:t>
            </a:r>
            <a:r>
              <a:rPr lang="en-US" altLang="cs-CZ" sz="2200"/>
              <a:t> vzestupy PSA </a:t>
            </a:r>
            <a:r>
              <a:rPr lang="cs-CZ" altLang="cs-CZ" sz="2200"/>
              <a:t>(při PSA &gt; 2 ug/l) </a:t>
            </a:r>
            <a:r>
              <a:rPr lang="en-US" altLang="cs-CZ" sz="2200"/>
              <a:t>v odstupu minim</a:t>
            </a:r>
            <a:r>
              <a:rPr lang="cs-CZ" altLang="cs-CZ" sz="2200"/>
              <a:t>á</a:t>
            </a:r>
            <a:r>
              <a:rPr lang="en-US" altLang="cs-CZ" sz="2200"/>
              <a:t>lně jednoho t</a:t>
            </a:r>
            <a:r>
              <a:rPr lang="cs-CZ" altLang="cs-CZ" sz="2200"/>
              <a:t>ý</a:t>
            </a:r>
            <a:r>
              <a:rPr lang="en-US" altLang="cs-CZ" sz="2200"/>
              <a:t>dne; v</a:t>
            </a:r>
            <a:r>
              <a:rPr lang="cs-CZ" altLang="cs-CZ" sz="2200"/>
              <a:t>ý</a:t>
            </a:r>
            <a:r>
              <a:rPr lang="en-US" altLang="cs-CZ" sz="2200"/>
              <a:t>sledn</a:t>
            </a:r>
            <a:r>
              <a:rPr lang="cs-CZ" altLang="cs-CZ" sz="2200"/>
              <a:t>é </a:t>
            </a:r>
            <a:r>
              <a:rPr lang="en-US" altLang="cs-CZ" sz="2200"/>
              <a:t>zv</a:t>
            </a:r>
            <a:r>
              <a:rPr lang="cs-CZ" altLang="cs-CZ" sz="2200"/>
              <a:t>ýšení</a:t>
            </a:r>
            <a:r>
              <a:rPr lang="en-US" altLang="cs-CZ" sz="2200"/>
              <a:t> PSA je 2×</a:t>
            </a:r>
            <a:r>
              <a:rPr lang="cs-CZ" altLang="cs-CZ" sz="2200"/>
              <a:t> </a:t>
            </a:r>
            <a:r>
              <a:rPr lang="pl-PL" altLang="cs-CZ" sz="2200"/>
              <a:t>o 50 % nad nadir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cs-CZ" sz="2200"/>
              <a:t>nebo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0" b="1"/>
              <a:t>Radiologick</a:t>
            </a:r>
            <a:r>
              <a:rPr lang="cs-CZ" altLang="cs-CZ" sz="2200" b="1"/>
              <a:t>á</a:t>
            </a:r>
            <a:r>
              <a:rPr lang="en-US" altLang="cs-CZ" sz="2200" b="1"/>
              <a:t> progrese</a:t>
            </a:r>
            <a:r>
              <a:rPr lang="en-US" altLang="cs-CZ" sz="2200"/>
              <a:t>: </a:t>
            </a:r>
            <a:r>
              <a:rPr lang="cs-CZ" altLang="cs-CZ" sz="2200"/>
              <a:t>výskyt dvou nebo více nových </a:t>
            </a:r>
            <a:r>
              <a:rPr lang="en-US" altLang="cs-CZ" sz="2200"/>
              <a:t>kostn</a:t>
            </a:r>
            <a:r>
              <a:rPr lang="cs-CZ" altLang="cs-CZ" sz="2200"/>
              <a:t>í</a:t>
            </a:r>
            <a:r>
              <a:rPr lang="en-US" altLang="cs-CZ" sz="2200"/>
              <a:t>ch l</a:t>
            </a:r>
            <a:r>
              <a:rPr lang="cs-CZ" altLang="cs-CZ" sz="2200"/>
              <a:t>ézí</a:t>
            </a:r>
            <a:r>
              <a:rPr lang="en-US" altLang="cs-CZ" sz="2200"/>
              <a:t> nebo progrese v měkk</a:t>
            </a:r>
            <a:r>
              <a:rPr lang="cs-CZ" altLang="cs-CZ" sz="2200"/>
              <a:t>ý</a:t>
            </a:r>
            <a:r>
              <a:rPr lang="en-US" altLang="cs-CZ" sz="2200"/>
              <a:t>ch tkan</a:t>
            </a:r>
            <a:r>
              <a:rPr lang="cs-CZ" altLang="cs-CZ" sz="2200"/>
              <a:t>í</a:t>
            </a:r>
            <a:r>
              <a:rPr lang="en-US" altLang="cs-CZ" sz="2200"/>
              <a:t>ch podle RECIST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4B3F80AE-5FCA-4D12-BF1B-6D9158D1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603750"/>
            <a:ext cx="6786563" cy="18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Box 4">
            <a:extLst>
              <a:ext uri="{FF2B5EF4-FFF2-40B4-BE49-F238E27FC236}">
                <a16:creationId xmlns:a16="http://schemas.microsoft.com/office/drawing/2014/main" id="{8A5FE7CC-DDB8-4DF9-9844-C826CE98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381750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Modrá kniha ČOS.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Mottet at al. Guidelines on Prostate Cancer.  EAU 2016.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3564D-590E-4FB2-85A9-285672DA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222625"/>
            <a:ext cx="936625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</a:rPr>
              <a:t>NEBO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1496A2-232B-48F0-A6C2-B382EF1B90A3}"/>
              </a:ext>
            </a:extLst>
          </p:cNvPr>
          <p:cNvSpPr txBox="1">
            <a:spLocks/>
          </p:cNvSpPr>
          <p:nvPr/>
        </p:nvSpPr>
        <p:spPr>
          <a:xfrm>
            <a:off x="517525" y="528638"/>
            <a:ext cx="8005763" cy="419100"/>
          </a:xfrm>
          <a:prstGeom prst="rect">
            <a:avLst/>
          </a:prstGeom>
        </p:spPr>
        <p:txBody>
          <a:bodyPr lIns="0" tIns="0" rIns="0" bIns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C0311A"/>
                </a:solidFill>
                <a:latin typeface="Arial"/>
              </a:rPr>
              <a:t>Definice (m)CRPC dle EAU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BB4CAE-4706-46C4-9487-FCC77E205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127478-A3F5-4319-A700-3DCD5A8CC497}"/>
              </a:ext>
            </a:extLst>
          </p:cNvPr>
          <p:cNvSpPr/>
          <p:nvPr/>
        </p:nvSpPr>
        <p:spPr>
          <a:xfrm>
            <a:off x="143908" y="5428930"/>
            <a:ext cx="8585513" cy="52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20415" y="986410"/>
            <a:ext cx="7941457" cy="837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136" b="1" dirty="0">
                <a:solidFill>
                  <a:srgbClr val="14475B"/>
                </a:solidFill>
                <a:latin typeface="+mn-lt"/>
              </a:rPr>
              <a:t>Karcinom prostaty – léčba</a:t>
            </a: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204132" y="5435461"/>
            <a:ext cx="4232533" cy="2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2" dirty="0">
                <a:latin typeface="Arial" panose="020B0604020202020204" pitchFamily="34" charset="0"/>
              </a:rPr>
              <a:t>. </a:t>
            </a:r>
            <a:endParaRPr lang="en-US" altLang="cs-CZ" sz="752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09" y="4745164"/>
            <a:ext cx="2209416" cy="5969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</p:txBody>
      </p:sp>
      <p:sp>
        <p:nvSpPr>
          <p:cNvPr id="31" name="Rectangle 30"/>
          <p:cNvSpPr/>
          <p:nvPr/>
        </p:nvSpPr>
        <p:spPr>
          <a:xfrm>
            <a:off x="4633089" y="4743855"/>
            <a:ext cx="4096333" cy="5969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KASTRAČNĚ REZISTENTNÍ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3909" y="2542263"/>
            <a:ext cx="1337501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150" dirty="0">
              <a:solidFill>
                <a:srgbClr val="14475B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67671" y="2535966"/>
            <a:ext cx="1523670" cy="97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150" dirty="0">
              <a:solidFill>
                <a:srgbClr val="14475B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4211960" y="2309598"/>
            <a:ext cx="0" cy="3031194"/>
          </a:xfrm>
          <a:prstGeom prst="line">
            <a:avLst/>
          </a:prstGeom>
          <a:ln w="25400" cap="flat" cmpd="sng">
            <a:solidFill>
              <a:srgbClr val="1447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3909" y="3787171"/>
            <a:ext cx="2268738" cy="596936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2467671" y="3785982"/>
            <a:ext cx="1523670" cy="59812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0" name="Pentagon 9"/>
          <p:cNvSpPr/>
          <p:nvPr/>
        </p:nvSpPr>
        <p:spPr>
          <a:xfrm rot="5400000">
            <a:off x="737017" y="3088109"/>
            <a:ext cx="151284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9" name="Pentagon 38"/>
          <p:cNvSpPr/>
          <p:nvPr/>
        </p:nvSpPr>
        <p:spPr>
          <a:xfrm rot="5400000">
            <a:off x="3147767" y="3079236"/>
            <a:ext cx="149731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0" name="Rectangle 39"/>
          <p:cNvSpPr/>
          <p:nvPr/>
        </p:nvSpPr>
        <p:spPr>
          <a:xfrm>
            <a:off x="4750001" y="2541065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Abirateron</a:t>
            </a:r>
            <a:endParaRPr lang="cs-CZ" sz="120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Docetaxel</a:t>
            </a:r>
            <a:endParaRPr lang="cs-CZ" sz="120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Enzalutamid</a:t>
            </a: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3089" y="4199091"/>
            <a:ext cx="1334876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Asymptomatický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022988" y="4199091"/>
            <a:ext cx="2706435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Symptomatický</a:t>
            </a:r>
            <a:endParaRPr lang="en-US" sz="1200" b="1" dirty="0"/>
          </a:p>
        </p:txBody>
      </p:sp>
      <p:sp>
        <p:nvSpPr>
          <p:cNvPr id="44" name="Pentagon 43"/>
          <p:cNvSpPr/>
          <p:nvPr/>
        </p:nvSpPr>
        <p:spPr>
          <a:xfrm rot="5400000">
            <a:off x="5238555" y="3036336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6" name="Rectangle 45"/>
          <p:cNvSpPr/>
          <p:nvPr/>
        </p:nvSpPr>
        <p:spPr>
          <a:xfrm>
            <a:off x="4633090" y="3783932"/>
            <a:ext cx="4096333" cy="320240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Metastatický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6172150" y="2534657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Docetaxel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 rot="5400000">
            <a:off x="6663408" y="3027082"/>
            <a:ext cx="158380" cy="1143193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9" name="Rectangle 48"/>
          <p:cNvSpPr/>
          <p:nvPr/>
        </p:nvSpPr>
        <p:spPr>
          <a:xfrm>
            <a:off x="7593935" y="2531361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Cabazitaxel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</a:t>
            </a:r>
            <a:r>
              <a:rPr lang="cs-CZ" sz="900" i="1" dirty="0">
                <a:solidFill>
                  <a:srgbClr val="14475B"/>
                </a:solidFill>
              </a:rPr>
              <a:t> nebo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Enzalutamid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 </a:t>
            </a:r>
            <a:r>
              <a:rPr lang="cs-CZ" sz="900" i="1" dirty="0">
                <a:solidFill>
                  <a:srgbClr val="14475B"/>
                </a:solidFill>
              </a:rPr>
              <a:t>nebo</a:t>
            </a:r>
            <a:r>
              <a:rPr lang="cs-CZ" sz="1200" dirty="0">
                <a:solidFill>
                  <a:srgbClr val="14475B"/>
                </a:solidFill>
              </a:rPr>
              <a:t> 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Abirateron</a:t>
            </a: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 rot="5400000">
            <a:off x="8082490" y="3027871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51" name="Rectangle 50"/>
          <p:cNvSpPr/>
          <p:nvPr/>
        </p:nvSpPr>
        <p:spPr>
          <a:xfrm>
            <a:off x="6061081" y="1766970"/>
            <a:ext cx="2746173" cy="514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200" dirty="0">
                <a:solidFill>
                  <a:srgbClr val="14475B"/>
                </a:solidFill>
              </a:rPr>
              <a:t>Radium 223</a:t>
            </a:r>
          </a:p>
        </p:txBody>
      </p:sp>
      <p:sp>
        <p:nvSpPr>
          <p:cNvPr id="53" name="Pentagon 52"/>
          <p:cNvSpPr/>
          <p:nvPr/>
        </p:nvSpPr>
        <p:spPr>
          <a:xfrm rot="5400000">
            <a:off x="7346657" y="1110846"/>
            <a:ext cx="207108" cy="2558421"/>
          </a:xfrm>
          <a:prstGeom prst="homePlate">
            <a:avLst>
              <a:gd name="adj" fmla="val 81275"/>
            </a:avLst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0436515-2B0B-4497-8FE8-7F61DEC44BA0}"/>
              </a:ext>
            </a:extLst>
          </p:cNvPr>
          <p:cNvSpPr/>
          <p:nvPr/>
        </p:nvSpPr>
        <p:spPr>
          <a:xfrm>
            <a:off x="2497235" y="4743855"/>
            <a:ext cx="1523670" cy="596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5022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02AA137-F4BF-4E1E-9590-DCC2E8A4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1429AF-570A-4EB6-BD60-07CF70262CD4}"/>
              </a:ext>
            </a:extLst>
          </p:cNvPr>
          <p:cNvSpPr/>
          <p:nvPr/>
        </p:nvSpPr>
        <p:spPr>
          <a:xfrm>
            <a:off x="-1740" y="5737335"/>
            <a:ext cx="9145740" cy="26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CACC3-5649-4AD4-9FE2-83247751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68" y="-171400"/>
            <a:ext cx="7741664" cy="1950658"/>
          </a:xfrm>
        </p:spPr>
        <p:txBody>
          <a:bodyPr>
            <a:normAutofit fontScale="90000"/>
          </a:bodyPr>
          <a:lstStyle/>
          <a:p>
            <a:pPr algn="l"/>
            <a:r>
              <a:rPr lang="sk-SK" sz="4136" b="1" dirty="0">
                <a:solidFill>
                  <a:srgbClr val="14475B"/>
                </a:solidFill>
                <a:latin typeface="+mn-lt"/>
              </a:rPr>
              <a:t>Možnosti léčby mCRPC: pre-</a:t>
            </a:r>
            <a:r>
              <a:rPr lang="sk-SK" sz="4136" b="1" dirty="0" err="1">
                <a:solidFill>
                  <a:srgbClr val="14475B"/>
                </a:solidFill>
                <a:latin typeface="+mn-lt"/>
              </a:rPr>
              <a:t>chemo</a:t>
            </a:r>
            <a:br>
              <a:rPr lang="sk-SK" sz="4136" b="1" dirty="0">
                <a:solidFill>
                  <a:srgbClr val="14475B"/>
                </a:solidFill>
                <a:latin typeface="+mn-lt"/>
              </a:rPr>
            </a:br>
            <a:endParaRPr lang="sk-SK" sz="4136" b="1" dirty="0">
              <a:solidFill>
                <a:srgbClr val="14475B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533527-E5C7-4D3B-90A6-CFC7FC843854}"/>
              </a:ext>
            </a:extLst>
          </p:cNvPr>
          <p:cNvSpPr txBox="1"/>
          <p:nvPr/>
        </p:nvSpPr>
        <p:spPr>
          <a:xfrm>
            <a:off x="0" y="5788006"/>
            <a:ext cx="8759455" cy="20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2" dirty="0">
                <a:latin typeface="Calibri" pitchFamily="34" charset="0"/>
              </a:rPr>
              <a:t>Ryan CJ, et al. Lancet </a:t>
            </a:r>
            <a:r>
              <a:rPr lang="en-US" sz="752" dirty="0" err="1">
                <a:latin typeface="Calibri" pitchFamily="34" charset="0"/>
              </a:rPr>
              <a:t>Oncol</a:t>
            </a:r>
            <a:r>
              <a:rPr lang="en-US" sz="752" dirty="0">
                <a:latin typeface="Calibri" pitchFamily="34" charset="0"/>
              </a:rPr>
              <a:t>. 2015;16:152–60.</a:t>
            </a:r>
            <a:r>
              <a:rPr lang="cs-CZ" sz="752" dirty="0">
                <a:latin typeface="Calibri" pitchFamily="34" charset="0"/>
              </a:rPr>
              <a:t> </a:t>
            </a:r>
            <a:r>
              <a:rPr lang="fr-FR" sz="752" dirty="0">
                <a:cs typeface="Arial" charset="0"/>
              </a:rPr>
              <a:t>Tombal B </a:t>
            </a:r>
            <a:r>
              <a:rPr lang="tr-TR" sz="752" dirty="0">
                <a:cs typeface="Arial" charset="0"/>
              </a:rPr>
              <a:t>et.al.</a:t>
            </a:r>
            <a:r>
              <a:rPr lang="fr-FR" sz="752" dirty="0">
                <a:cs typeface="Arial" charset="0"/>
              </a:rPr>
              <a:t> Oral </a:t>
            </a:r>
            <a:r>
              <a:rPr lang="fr-FR" sz="752" dirty="0" err="1">
                <a:cs typeface="Arial" charset="0"/>
              </a:rPr>
              <a:t>presentation</a:t>
            </a:r>
            <a:r>
              <a:rPr lang="fr-FR" sz="752" dirty="0">
                <a:cs typeface="Arial" charset="0"/>
              </a:rPr>
              <a:t>  at EAU 2015 </a:t>
            </a:r>
            <a:r>
              <a:rPr lang="tr-TR" sz="752" dirty="0">
                <a:cs typeface="Arial" charset="0"/>
              </a:rPr>
              <a:t>Congress, 201</a:t>
            </a:r>
            <a:r>
              <a:rPr lang="fr-FR" sz="752" dirty="0">
                <a:cs typeface="Arial" charset="0"/>
              </a:rPr>
              <a:t>5. LBA</a:t>
            </a:r>
            <a:r>
              <a:rPr lang="sk-SK" sz="752" dirty="0">
                <a:cs typeface="Arial" charset="0"/>
              </a:rPr>
              <a:t>.</a:t>
            </a:r>
            <a:r>
              <a:rPr lang="sk-SK" sz="752" kern="0" dirty="0">
                <a:solidFill>
                  <a:prstClr val="black"/>
                </a:solidFill>
              </a:rPr>
              <a:t> </a:t>
            </a:r>
            <a:r>
              <a:rPr lang="en-US" sz="752" kern="0" dirty="0">
                <a:solidFill>
                  <a:prstClr val="black"/>
                </a:solidFill>
              </a:rPr>
              <a:t>Parker C, et al. N </a:t>
            </a:r>
            <a:r>
              <a:rPr lang="en-US" sz="752" kern="0" dirty="0" err="1">
                <a:solidFill>
                  <a:prstClr val="black"/>
                </a:solidFill>
              </a:rPr>
              <a:t>Engl</a:t>
            </a:r>
            <a:r>
              <a:rPr lang="en-US" sz="752" kern="0" dirty="0">
                <a:solidFill>
                  <a:prstClr val="black"/>
                </a:solidFill>
              </a:rPr>
              <a:t> J Med. 2013;369:213-223</a:t>
            </a:r>
            <a:endParaRPr lang="sk-SK" sz="752" dirty="0"/>
          </a:p>
        </p:txBody>
      </p:sp>
      <p:sp>
        <p:nvSpPr>
          <p:cNvPr id="29" name="Rectangle 28"/>
          <p:cNvSpPr/>
          <p:nvPr/>
        </p:nvSpPr>
        <p:spPr>
          <a:xfrm>
            <a:off x="26602" y="2504831"/>
            <a:ext cx="3229855" cy="3171587"/>
          </a:xfrm>
          <a:prstGeom prst="rect">
            <a:avLst/>
          </a:prstGeom>
          <a:solidFill>
            <a:schemeClr val="bg1"/>
          </a:solidFill>
          <a:ln>
            <a:solidFill>
              <a:srgbClr val="C1C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1" y="2756545"/>
            <a:ext cx="2598237" cy="1655740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1413" y="5207489"/>
          <a:ext cx="3225038" cy="4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4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5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707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94378">
                <a:tc>
                  <a:txBody>
                    <a:bodyPr/>
                    <a:lstStyle/>
                    <a:p>
                      <a:pPr marL="0" marR="0" indent="0" algn="ctr" defTabSz="1781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Doba</a:t>
                      </a:r>
                      <a:r>
                        <a:rPr lang="en-US" sz="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5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úmrtí</a:t>
                      </a:r>
                      <a:endParaRPr lang="en-US" sz="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6" marR="34386" marT="17193" marB="171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23">
                <a:tc>
                  <a:txBody>
                    <a:bodyPr/>
                    <a:lstStyle/>
                    <a:p>
                      <a:pPr algn="ctr"/>
                      <a:r>
                        <a:rPr lang="cs-CZ" sz="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Abiraterone</a:t>
                      </a:r>
                      <a:r>
                        <a:rPr lang="en-US" sz="500" dirty="0">
                          <a:effectLst/>
                        </a:rPr>
                        <a:t> </a:t>
                      </a:r>
                      <a:endParaRPr lang="en-US" sz="5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546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538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525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504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483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453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422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394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359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330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296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273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235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218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202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189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118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23">
                <a:tc>
                  <a:txBody>
                    <a:bodyPr/>
                    <a:lstStyle/>
                    <a:p>
                      <a:pPr algn="ctr"/>
                      <a:r>
                        <a:rPr lang="cs-CZ" sz="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Prednisone</a:t>
                      </a:r>
                      <a:r>
                        <a:rPr lang="en-US" sz="500" dirty="0">
                          <a:effectLst/>
                        </a:rPr>
                        <a:t> </a:t>
                      </a:r>
                      <a:endParaRPr lang="en-US" sz="500" dirty="0"/>
                    </a:p>
                  </a:txBody>
                  <a:tcPr marL="34386" marR="34386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542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534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509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493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466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438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401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363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322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292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261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227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201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176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148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132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59915" y="4353129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Doba do úmrtí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17793" y="3370263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Celkové přežití (%)</a:t>
            </a:r>
            <a:r>
              <a:rPr lang="en-US" sz="1000" dirty="0"/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64894" y="2329948"/>
            <a:ext cx="1229440" cy="678613"/>
          </a:xfrm>
          <a:prstGeom prst="rect">
            <a:avLst/>
          </a:prstGeom>
          <a:solidFill>
            <a:srgbClr val="1C65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HR (95% CI): 0,81 (0,70 – 0,93)</a:t>
            </a:r>
          </a:p>
          <a:p>
            <a:pPr algn="ctr"/>
            <a:r>
              <a:rPr lang="cs-CZ" sz="1200" b="1" dirty="0"/>
              <a:t>p: 0,0033</a:t>
            </a:r>
            <a:r>
              <a:rPr lang="en-US" sz="1200" b="1" dirty="0"/>
              <a:t> </a:t>
            </a:r>
          </a:p>
        </p:txBody>
      </p:sp>
      <p:sp>
        <p:nvSpPr>
          <p:cNvPr id="6" name="Pentagon 5"/>
          <p:cNvSpPr/>
          <p:nvPr/>
        </p:nvSpPr>
        <p:spPr>
          <a:xfrm rot="5400000">
            <a:off x="628233" y="1239093"/>
            <a:ext cx="1044235" cy="1846992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BEA6-EAF2-420B-9A78-27F512B0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55" y="1783347"/>
            <a:ext cx="1846992" cy="4037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bg1"/>
                </a:solidFill>
              </a:rPr>
              <a:t>Abirateron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FB72CE-9525-47AE-9218-8354829CC260}"/>
              </a:ext>
            </a:extLst>
          </p:cNvPr>
          <p:cNvSpPr/>
          <p:nvPr/>
        </p:nvSpPr>
        <p:spPr>
          <a:xfrm>
            <a:off x="3325825" y="2507136"/>
            <a:ext cx="3232028" cy="3169282"/>
          </a:xfrm>
          <a:prstGeom prst="rect">
            <a:avLst/>
          </a:prstGeom>
          <a:solidFill>
            <a:schemeClr val="bg1"/>
          </a:solidFill>
          <a:ln>
            <a:solidFill>
              <a:srgbClr val="C1C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32" name="Pentagon 31"/>
          <p:cNvSpPr/>
          <p:nvPr/>
        </p:nvSpPr>
        <p:spPr>
          <a:xfrm rot="16200000">
            <a:off x="1418029" y="3334017"/>
            <a:ext cx="465586" cy="2798739"/>
          </a:xfrm>
          <a:prstGeom prst="homePlate">
            <a:avLst/>
          </a:prstGeom>
          <a:solidFill>
            <a:srgbClr val="1C7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79ABEA6-EAF2-420B-9A78-27F512B05C4E}"/>
              </a:ext>
            </a:extLst>
          </p:cNvPr>
          <p:cNvSpPr txBox="1">
            <a:spLocks/>
          </p:cNvSpPr>
          <p:nvPr/>
        </p:nvSpPr>
        <p:spPr>
          <a:xfrm>
            <a:off x="812343" y="4611020"/>
            <a:ext cx="1618524" cy="380657"/>
          </a:xfrm>
          <a:prstGeom prst="rect">
            <a:avLst/>
          </a:prstGeom>
        </p:spPr>
        <p:txBody>
          <a:bodyPr vert="horz" lIns="34386" tIns="17193" rIns="34386" bIns="17193" rtlCol="0" anchor="ctr">
            <a:normAutofit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400" b="1" dirty="0">
                <a:solidFill>
                  <a:schemeClr val="bg1"/>
                </a:solidFill>
                <a:latin typeface="Calibri" pitchFamily="34" charset="0"/>
              </a:rPr>
              <a:t>benefit OS: 4,4 měs.</a:t>
            </a:r>
          </a:p>
        </p:txBody>
      </p:sp>
      <p:sp>
        <p:nvSpPr>
          <p:cNvPr id="20" name="Pentagon 5">
            <a:extLst>
              <a:ext uri="{FF2B5EF4-FFF2-40B4-BE49-F238E27FC236}">
                <a16:creationId xmlns:a16="http://schemas.microsoft.com/office/drawing/2014/main" id="{58E1C197-ACF5-41EB-8612-3FA2A5C2FC6D}"/>
              </a:ext>
            </a:extLst>
          </p:cNvPr>
          <p:cNvSpPr/>
          <p:nvPr/>
        </p:nvSpPr>
        <p:spPr>
          <a:xfrm rot="5400000">
            <a:off x="3894724" y="1207721"/>
            <a:ext cx="1044235" cy="1846992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17" dirty="0" err="1"/>
              <a:t>symptomatkcý</a:t>
            </a:r>
            <a:endParaRPr lang="en-US" sz="517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D753860-9F80-4460-A512-9F060BE5F1BD}"/>
              </a:ext>
            </a:extLst>
          </p:cNvPr>
          <p:cNvSpPr txBox="1">
            <a:spLocks/>
          </p:cNvSpPr>
          <p:nvPr/>
        </p:nvSpPr>
        <p:spPr>
          <a:xfrm>
            <a:off x="3563998" y="1727492"/>
            <a:ext cx="1705688" cy="403725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100" b="1" dirty="0">
                <a:solidFill>
                  <a:schemeClr val="bg1"/>
                </a:solidFill>
              </a:rPr>
              <a:t>Enzalutamid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F0610C-974A-4CF9-859F-C97E18301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80" y="2824084"/>
            <a:ext cx="2999874" cy="16232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53D3BB-D555-46C8-A3C8-A937E8DECD1D}"/>
              </a:ext>
            </a:extLst>
          </p:cNvPr>
          <p:cNvSpPr txBox="1"/>
          <p:nvPr/>
        </p:nvSpPr>
        <p:spPr>
          <a:xfrm rot="16200000">
            <a:off x="2844628" y="3283924"/>
            <a:ext cx="1301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Celkové přežití (%)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6B471-2C8E-4C5B-963E-97DB24B05BB5}"/>
              </a:ext>
            </a:extLst>
          </p:cNvPr>
          <p:cNvSpPr txBox="1"/>
          <p:nvPr/>
        </p:nvSpPr>
        <p:spPr>
          <a:xfrm>
            <a:off x="844113" y="4964144"/>
            <a:ext cx="163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>
                <a:solidFill>
                  <a:srgbClr val="14475B"/>
                </a:solidFill>
                <a:latin typeface="Calibri" pitchFamily="34" charset="0"/>
              </a:rPr>
              <a:t>*asymptom./mírně sympt.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A23A04E-E85F-492D-9FEC-3C8AB3B021CC}"/>
              </a:ext>
            </a:extLst>
          </p:cNvPr>
          <p:cNvGraphicFramePr>
            <a:graphicFrameLocks noGrp="1"/>
          </p:cNvGraphicFramePr>
          <p:nvPr/>
        </p:nvGraphicFramePr>
        <p:xfrm>
          <a:off x="3328139" y="5207207"/>
          <a:ext cx="3229715" cy="46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7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8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52377">
                <a:tc>
                  <a:txBody>
                    <a:bodyPr/>
                    <a:lstStyle/>
                    <a:p>
                      <a:pPr marL="0" marR="0" indent="0" algn="ctr" defTabSz="1781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</a:p>
                  </a:txBody>
                  <a:tcPr marL="0" marR="0" marT="17193" marB="171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34">
                <a:tc>
                  <a:txBody>
                    <a:bodyPr/>
                    <a:lstStyle/>
                    <a:p>
                      <a:pPr algn="ctr"/>
                      <a:r>
                        <a:rPr lang="cs-CZ" sz="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Enzalutamide</a:t>
                      </a:r>
                      <a:r>
                        <a:rPr lang="en-US" sz="500" dirty="0">
                          <a:effectLst/>
                        </a:rPr>
                        <a:t>  </a:t>
                      </a:r>
                      <a:endParaRPr lang="en-US" sz="500" dirty="0"/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872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863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850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824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798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768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712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665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507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441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229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176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47">
                <a:tc>
                  <a:txBody>
                    <a:bodyPr/>
                    <a:lstStyle/>
                    <a:p>
                      <a:pPr algn="ctr"/>
                      <a:r>
                        <a:rPr lang="cs-CZ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  <a:r>
                        <a:rPr lang="en-US" sz="500" dirty="0">
                          <a:effectLst/>
                        </a:rPr>
                        <a:t>  </a:t>
                      </a:r>
                      <a:endParaRPr lang="en-US" sz="500" dirty="0"/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865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835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730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742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702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627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617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561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508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365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254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153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72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16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2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/>
                        <a:t>0</a:t>
                      </a:r>
                    </a:p>
                  </a:txBody>
                  <a:tcPr marL="0" marR="0" marT="17193" marB="171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EB30F54-CA2F-4572-B7F5-AB296AFF3AED}"/>
              </a:ext>
            </a:extLst>
          </p:cNvPr>
          <p:cNvSpPr txBox="1"/>
          <p:nvPr/>
        </p:nvSpPr>
        <p:spPr>
          <a:xfrm>
            <a:off x="4304059" y="4963691"/>
            <a:ext cx="1901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>
                <a:solidFill>
                  <a:srgbClr val="14475B"/>
                </a:solidFill>
                <a:latin typeface="Calibri" pitchFamily="34" charset="0"/>
              </a:rPr>
              <a:t>*asymptom./mírně sympt.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3F4672-3B97-476C-BCA3-E74CE8E4ED15}"/>
              </a:ext>
            </a:extLst>
          </p:cNvPr>
          <p:cNvSpPr/>
          <p:nvPr/>
        </p:nvSpPr>
        <p:spPr>
          <a:xfrm>
            <a:off x="6616095" y="2503112"/>
            <a:ext cx="2520040" cy="3169282"/>
          </a:xfrm>
          <a:prstGeom prst="rect">
            <a:avLst/>
          </a:prstGeom>
          <a:solidFill>
            <a:schemeClr val="bg1"/>
          </a:solidFill>
          <a:ln>
            <a:solidFill>
              <a:srgbClr val="C1C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2" name="Pentagon 5">
            <a:extLst>
              <a:ext uri="{FF2B5EF4-FFF2-40B4-BE49-F238E27FC236}">
                <a16:creationId xmlns:a16="http://schemas.microsoft.com/office/drawing/2014/main" id="{9D824B91-EBDE-4DBE-8231-139B6D5D0E06}"/>
              </a:ext>
            </a:extLst>
          </p:cNvPr>
          <p:cNvSpPr/>
          <p:nvPr/>
        </p:nvSpPr>
        <p:spPr>
          <a:xfrm rot="5400000">
            <a:off x="6921096" y="1207721"/>
            <a:ext cx="1044235" cy="1846992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317738C-C125-44A5-A152-C7861D23C9B5}"/>
              </a:ext>
            </a:extLst>
          </p:cNvPr>
          <p:cNvSpPr txBox="1">
            <a:spLocks/>
          </p:cNvSpPr>
          <p:nvPr/>
        </p:nvSpPr>
        <p:spPr>
          <a:xfrm>
            <a:off x="6634106" y="1774310"/>
            <a:ext cx="1705688" cy="403725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100" b="1" dirty="0">
                <a:solidFill>
                  <a:schemeClr val="bg1"/>
                </a:solidFill>
              </a:rPr>
              <a:t>Ra-223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7A791AA-125E-46F2-8F3F-F597D61CA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609" y="3059333"/>
            <a:ext cx="2302595" cy="135066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1A3CC8A-FE90-4FDD-91C8-16349A215EB2}"/>
              </a:ext>
            </a:extLst>
          </p:cNvPr>
          <p:cNvSpPr txBox="1"/>
          <p:nvPr/>
        </p:nvSpPr>
        <p:spPr>
          <a:xfrm rot="16200000">
            <a:off x="6186238" y="3505452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Celkové přežití (%)</a:t>
            </a:r>
            <a:endParaRPr lang="en-US" sz="1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93FB92-C8A7-4C66-82BD-B2947F326C6A}"/>
              </a:ext>
            </a:extLst>
          </p:cNvPr>
          <p:cNvSpPr/>
          <p:nvPr/>
        </p:nvSpPr>
        <p:spPr>
          <a:xfrm>
            <a:off x="7640204" y="2432692"/>
            <a:ext cx="1421791" cy="733829"/>
          </a:xfrm>
          <a:prstGeom prst="rect">
            <a:avLst/>
          </a:prstGeom>
          <a:solidFill>
            <a:srgbClr val="1C65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HR  = 0,70            (95% Cl, 0,58 – 0,83)</a:t>
            </a:r>
          </a:p>
          <a:p>
            <a:pPr algn="ctr"/>
            <a:r>
              <a:rPr lang="cs-CZ" sz="1200" b="1" dirty="0"/>
              <a:t>p = &lt; 0,001</a:t>
            </a:r>
            <a:r>
              <a:rPr lang="en-US" sz="1200" b="1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585616-7EA9-4136-A02B-21EC276C6605}"/>
              </a:ext>
            </a:extLst>
          </p:cNvPr>
          <p:cNvSpPr txBox="1"/>
          <p:nvPr/>
        </p:nvSpPr>
        <p:spPr>
          <a:xfrm>
            <a:off x="8688911" y="4353385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Měsíc</a:t>
            </a:r>
            <a:r>
              <a:rPr lang="en-US" sz="10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A42EE3-B4C0-4CE9-AB7C-3CED3799F174}"/>
              </a:ext>
            </a:extLst>
          </p:cNvPr>
          <p:cNvSpPr/>
          <p:nvPr/>
        </p:nvSpPr>
        <p:spPr>
          <a:xfrm>
            <a:off x="3772391" y="2852741"/>
            <a:ext cx="2787446" cy="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245447-CDE8-4F11-9D10-C953FFCEFEF7}"/>
              </a:ext>
            </a:extLst>
          </p:cNvPr>
          <p:cNvSpPr/>
          <p:nvPr/>
        </p:nvSpPr>
        <p:spPr>
          <a:xfrm>
            <a:off x="6473247" y="2935748"/>
            <a:ext cx="65851" cy="131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FBA1B9-5CEB-4CE2-A22F-08210BED0EBF}"/>
              </a:ext>
            </a:extLst>
          </p:cNvPr>
          <p:cNvSpPr/>
          <p:nvPr/>
        </p:nvSpPr>
        <p:spPr>
          <a:xfrm>
            <a:off x="5125877" y="2445673"/>
            <a:ext cx="1383802" cy="575972"/>
          </a:xfrm>
          <a:prstGeom prst="rect">
            <a:avLst/>
          </a:prstGeom>
          <a:solidFill>
            <a:srgbClr val="1C65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HR (95% Cl): 0,77 (0,67 – 0,88)</a:t>
            </a:r>
          </a:p>
          <a:p>
            <a:pPr algn="ctr"/>
            <a:r>
              <a:rPr lang="cs-CZ" sz="1200" b="1" dirty="0"/>
              <a:t>p: 0,0002</a:t>
            </a:r>
            <a:r>
              <a:rPr lang="en-US" sz="1200" b="1" dirty="0"/>
              <a:t> </a:t>
            </a:r>
          </a:p>
        </p:txBody>
      </p:sp>
      <p:sp>
        <p:nvSpPr>
          <p:cNvPr id="48" name="Pentagon 31">
            <a:extLst>
              <a:ext uri="{FF2B5EF4-FFF2-40B4-BE49-F238E27FC236}">
                <a16:creationId xmlns:a16="http://schemas.microsoft.com/office/drawing/2014/main" id="{BF1EBAF6-6AAA-495F-AFB0-8ACE2FE14D6F}"/>
              </a:ext>
            </a:extLst>
          </p:cNvPr>
          <p:cNvSpPr/>
          <p:nvPr/>
        </p:nvSpPr>
        <p:spPr>
          <a:xfrm rot="16200000">
            <a:off x="7634637" y="3528523"/>
            <a:ext cx="456992" cy="2397723"/>
          </a:xfrm>
          <a:prstGeom prst="homePlate">
            <a:avLst>
              <a:gd name="adj" fmla="val 55603"/>
            </a:avLst>
          </a:prstGeom>
          <a:solidFill>
            <a:srgbClr val="1C7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AE840FA-975C-46EE-A5DB-630B38C04EE8}"/>
              </a:ext>
            </a:extLst>
          </p:cNvPr>
          <p:cNvSpPr txBox="1">
            <a:spLocks/>
          </p:cNvSpPr>
          <p:nvPr/>
        </p:nvSpPr>
        <p:spPr>
          <a:xfrm>
            <a:off x="7040124" y="4607505"/>
            <a:ext cx="1846992" cy="380657"/>
          </a:xfrm>
          <a:prstGeom prst="rect">
            <a:avLst/>
          </a:prstGeom>
        </p:spPr>
        <p:txBody>
          <a:bodyPr vert="horz" lIns="34386" tIns="17193" rIns="34386" bIns="17193" rtlCol="0" anchor="ctr">
            <a:normAutofit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400" b="1" dirty="0">
                <a:solidFill>
                  <a:schemeClr val="bg1"/>
                </a:solidFill>
                <a:latin typeface="Calibri" pitchFamily="34" charset="0"/>
              </a:rPr>
              <a:t>benefit OS: 3,6 měs.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5802F5-D129-4925-94B4-6E5507C4F19E}"/>
              </a:ext>
            </a:extLst>
          </p:cNvPr>
          <p:cNvSpPr txBox="1"/>
          <p:nvPr/>
        </p:nvSpPr>
        <p:spPr>
          <a:xfrm>
            <a:off x="7231533" y="4966348"/>
            <a:ext cx="151242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2" b="1" dirty="0">
                <a:solidFill>
                  <a:srgbClr val="14475B"/>
                </a:solidFill>
                <a:latin typeface="Calibri" pitchFamily="34" charset="0"/>
              </a:rPr>
              <a:t>*symptom/bez visc. meta</a:t>
            </a:r>
          </a:p>
        </p:txBody>
      </p:sp>
      <p:sp>
        <p:nvSpPr>
          <p:cNvPr id="51" name="Pentagon 31">
            <a:extLst>
              <a:ext uri="{FF2B5EF4-FFF2-40B4-BE49-F238E27FC236}">
                <a16:creationId xmlns:a16="http://schemas.microsoft.com/office/drawing/2014/main" id="{507B604E-2DD2-4091-8867-950D2E1A2849}"/>
              </a:ext>
            </a:extLst>
          </p:cNvPr>
          <p:cNvSpPr/>
          <p:nvPr/>
        </p:nvSpPr>
        <p:spPr>
          <a:xfrm rot="16200000">
            <a:off x="4840685" y="3332312"/>
            <a:ext cx="465586" cy="2798739"/>
          </a:xfrm>
          <a:prstGeom prst="homePlate">
            <a:avLst/>
          </a:prstGeom>
          <a:solidFill>
            <a:srgbClr val="1C74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3C650AB-609F-4B87-B481-267D7581A478}"/>
              </a:ext>
            </a:extLst>
          </p:cNvPr>
          <p:cNvSpPr txBox="1">
            <a:spLocks/>
          </p:cNvSpPr>
          <p:nvPr/>
        </p:nvSpPr>
        <p:spPr>
          <a:xfrm>
            <a:off x="4221606" y="4584095"/>
            <a:ext cx="1846992" cy="380657"/>
          </a:xfrm>
          <a:prstGeom prst="rect">
            <a:avLst/>
          </a:prstGeom>
        </p:spPr>
        <p:txBody>
          <a:bodyPr vert="horz" lIns="34386" tIns="17193" rIns="34386" bIns="17193" rtlCol="0" anchor="ctr">
            <a:normAutofit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400" b="1" dirty="0">
                <a:solidFill>
                  <a:schemeClr val="bg1"/>
                </a:solidFill>
                <a:latin typeface="Calibri" pitchFamily="34" charset="0"/>
              </a:rPr>
              <a:t>benefit OS: 4 měs.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359375-82F7-48BA-A48E-EF8595B72B6B}"/>
              </a:ext>
            </a:extLst>
          </p:cNvPr>
          <p:cNvSpPr txBox="1"/>
          <p:nvPr/>
        </p:nvSpPr>
        <p:spPr>
          <a:xfrm>
            <a:off x="6128163" y="4372713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Měsíc</a:t>
            </a:r>
            <a:r>
              <a:rPr lang="en-US" sz="10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C4FFC8-92D5-4D07-89E4-89CC5E32E7A4}"/>
              </a:ext>
            </a:extLst>
          </p:cNvPr>
          <p:cNvSpPr/>
          <p:nvPr/>
        </p:nvSpPr>
        <p:spPr>
          <a:xfrm>
            <a:off x="251452" y="841781"/>
            <a:ext cx="5018234" cy="64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14475B"/>
                </a:solidFill>
                <a:highlight>
                  <a:srgbClr val="FFFF00"/>
                </a:highlight>
              </a:rPr>
              <a:t>asymptomatický/</a:t>
            </a:r>
            <a:r>
              <a:rPr lang="sk-SK" b="1" dirty="0" err="1">
                <a:solidFill>
                  <a:srgbClr val="14475B"/>
                </a:solidFill>
                <a:highlight>
                  <a:srgbClr val="FFFF00"/>
                </a:highlight>
              </a:rPr>
              <a:t>mírně</a:t>
            </a:r>
            <a:r>
              <a:rPr lang="sk-SK" b="1" dirty="0">
                <a:solidFill>
                  <a:srgbClr val="14475B"/>
                </a:solidFill>
                <a:highlight>
                  <a:srgbClr val="FFFF00"/>
                </a:highlight>
              </a:rPr>
              <a:t> symptomatický nemocný</a:t>
            </a:r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6848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B1057897-61D2-0B4C-928B-F64DE5569A34}"/>
              </a:ext>
            </a:extLst>
          </p:cNvPr>
          <p:cNvCxnSpPr>
            <a:cxnSpLocks/>
          </p:cNvCxnSpPr>
          <p:nvPr/>
        </p:nvCxnSpPr>
        <p:spPr>
          <a:xfrm>
            <a:off x="6122696" y="4442588"/>
            <a:ext cx="1575746" cy="0"/>
          </a:xfrm>
          <a:prstGeom prst="line">
            <a:avLst/>
          </a:prstGeom>
          <a:ln w="12700" cap="sq">
            <a:solidFill>
              <a:schemeClr val="accent2"/>
            </a:solidFill>
            <a:prstDash val="lg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304BA4-60C3-47DD-B117-E398168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365126"/>
            <a:ext cx="8572500" cy="838746"/>
          </a:xfrm>
        </p:spPr>
        <p:txBody>
          <a:bodyPr>
            <a:noAutofit/>
          </a:bodyPr>
          <a:lstStyle/>
          <a:p>
            <a:r>
              <a:rPr lang="cs-CZ" sz="2400" b="1" dirty="0"/>
              <a:t>PREVAIL: </a:t>
            </a:r>
            <a:r>
              <a:rPr lang="en-GB" sz="2400" b="1" dirty="0"/>
              <a:t>PSA </a:t>
            </a:r>
            <a:r>
              <a:rPr lang="en-GB" sz="2400" b="1" dirty="0" err="1"/>
              <a:t>progre</a:t>
            </a:r>
            <a:r>
              <a:rPr lang="cs-CZ" sz="2400" b="1" dirty="0"/>
              <a:t>se</a:t>
            </a:r>
            <a:r>
              <a:rPr lang="en-GB" sz="2400" b="1" dirty="0"/>
              <a:t>, </a:t>
            </a:r>
            <a:r>
              <a:rPr lang="en-GB" sz="2400" b="1" dirty="0" err="1"/>
              <a:t>rPFS</a:t>
            </a:r>
            <a:r>
              <a:rPr lang="en-GB" sz="2400" b="1" dirty="0"/>
              <a:t> a</a:t>
            </a:r>
            <a:r>
              <a:rPr lang="cs-CZ" sz="2400" b="1" dirty="0"/>
              <a:t> </a:t>
            </a:r>
            <a:r>
              <a:rPr lang="en-GB" sz="2400" b="1" dirty="0"/>
              <a:t>OS </a:t>
            </a:r>
            <a:r>
              <a:rPr lang="cs-CZ" sz="2400" b="1" dirty="0"/>
              <a:t>podle poklesu </a:t>
            </a:r>
            <a:r>
              <a:rPr lang="en-GB" sz="2400" b="1" dirty="0"/>
              <a:t>PSA </a:t>
            </a:r>
            <a:br>
              <a:rPr lang="cs-CZ" sz="2400" b="1" dirty="0"/>
            </a:br>
            <a:r>
              <a:rPr lang="cs-CZ" sz="2400" b="1" dirty="0"/>
              <a:t>u</a:t>
            </a:r>
            <a:r>
              <a:rPr lang="en-GB" sz="2400" b="1" dirty="0"/>
              <a:t> enzalutamide</a:t>
            </a:r>
            <a:r>
              <a:rPr lang="cs-CZ" sz="2400" b="1" dirty="0"/>
              <a:t>m</a:t>
            </a:r>
            <a:r>
              <a:rPr lang="en-GB" sz="2400" b="1" dirty="0"/>
              <a:t>-</a:t>
            </a:r>
            <a:r>
              <a:rPr lang="cs-CZ" sz="2400" b="1" dirty="0"/>
              <a:t> léčených</a:t>
            </a:r>
            <a:r>
              <a:rPr lang="en-GB" sz="2400" b="1" dirty="0"/>
              <a:t> pa</a:t>
            </a:r>
            <a:r>
              <a:rPr lang="cs-CZ" sz="2400" b="1" dirty="0" err="1"/>
              <a:t>cientů</a:t>
            </a:r>
            <a:r>
              <a:rPr lang="en-GB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0B4CF-5AB6-472B-B299-E60B1EA1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21" y="1532079"/>
            <a:ext cx="8005988" cy="781752"/>
          </a:xfrm>
        </p:spPr>
        <p:txBody>
          <a:bodyPr>
            <a:spAutoFit/>
          </a:bodyPr>
          <a:lstStyle/>
          <a:p>
            <a:r>
              <a:rPr lang="cs-CZ" sz="1400" dirty="0"/>
              <a:t>Porovnání bez poklesu</a:t>
            </a:r>
            <a:r>
              <a:rPr lang="en-GB" sz="1400" dirty="0"/>
              <a:t> </a:t>
            </a:r>
            <a:r>
              <a:rPr lang="cs-CZ" sz="1400" dirty="0"/>
              <a:t>nebo poklesu</a:t>
            </a:r>
            <a:r>
              <a:rPr lang="en-GB" sz="1400" dirty="0"/>
              <a:t> &lt;30% PSA </a:t>
            </a:r>
            <a:r>
              <a:rPr lang="cs-CZ" sz="1400" dirty="0"/>
              <a:t> </a:t>
            </a:r>
            <a:r>
              <a:rPr lang="cs-CZ" sz="1400" dirty="0" err="1"/>
              <a:t>vs</a:t>
            </a:r>
            <a:r>
              <a:rPr lang="en-GB" sz="1400" dirty="0"/>
              <a:t> </a:t>
            </a:r>
            <a:r>
              <a:rPr lang="cs-CZ" sz="1400" dirty="0"/>
              <a:t>pokles </a:t>
            </a:r>
            <a:r>
              <a:rPr lang="en-GB" sz="1400" dirty="0"/>
              <a:t>≥30%, ≥50%, a ≥90% </a:t>
            </a:r>
            <a:r>
              <a:rPr lang="cs-CZ" sz="1400" dirty="0"/>
              <a:t>během prvních</a:t>
            </a:r>
            <a:r>
              <a:rPr lang="en-GB" sz="1400" dirty="0"/>
              <a:t> 3 </a:t>
            </a:r>
            <a:r>
              <a:rPr lang="cs-CZ" sz="1400" dirty="0"/>
              <a:t>měsíců léčby </a:t>
            </a:r>
            <a:r>
              <a:rPr lang="cs-CZ" sz="1400" dirty="0" err="1"/>
              <a:t>enzalutamidem</a:t>
            </a:r>
            <a:r>
              <a:rPr lang="cs-CZ" sz="1400" dirty="0"/>
              <a:t> </a:t>
            </a:r>
          </a:p>
          <a:p>
            <a:r>
              <a:rPr lang="cs-CZ" sz="1400" dirty="0"/>
              <a:t>pokles </a:t>
            </a:r>
            <a:r>
              <a:rPr lang="en-GB" sz="1400" dirty="0"/>
              <a:t>≥</a:t>
            </a:r>
            <a:r>
              <a:rPr lang="cs-CZ" sz="1400" dirty="0"/>
              <a:t> </a:t>
            </a:r>
            <a:r>
              <a:rPr lang="en-GB" sz="1400" dirty="0"/>
              <a:t>30% </a:t>
            </a:r>
            <a:r>
              <a:rPr lang="cs-CZ" sz="1400" dirty="0"/>
              <a:t>je spojený s delší dobou do</a:t>
            </a:r>
            <a:r>
              <a:rPr lang="en-GB" sz="1400" dirty="0"/>
              <a:t> PSA </a:t>
            </a:r>
            <a:r>
              <a:rPr lang="en-GB" sz="1400" dirty="0" err="1"/>
              <a:t>progre</a:t>
            </a:r>
            <a:r>
              <a:rPr lang="cs-CZ" sz="1400" dirty="0"/>
              <a:t>se</a:t>
            </a:r>
            <a:r>
              <a:rPr lang="en-GB" sz="1400" dirty="0"/>
              <a:t>, </a:t>
            </a:r>
            <a:r>
              <a:rPr lang="en-GB" sz="1400" dirty="0" err="1"/>
              <a:t>rPFS</a:t>
            </a:r>
            <a:r>
              <a:rPr lang="en-GB" sz="1400" dirty="0"/>
              <a:t> a 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C3D9-EB21-40B6-BFA5-8E63DBE61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673" y="6398946"/>
            <a:ext cx="7372769" cy="284333"/>
          </a:xfrm>
        </p:spPr>
        <p:txBody>
          <a:bodyPr/>
          <a:lstStyle/>
          <a:p>
            <a:r>
              <a:rPr lang="en-GB" dirty="0"/>
              <a:t>ENZA=</a:t>
            </a:r>
            <a:r>
              <a:rPr lang="en-GB" dirty="0" err="1"/>
              <a:t>enzalutamid</a:t>
            </a:r>
            <a:r>
              <a:rPr lang="en-GB" dirty="0"/>
              <a:t>; OS=overall survival; PSA=prostate-specific antigen; </a:t>
            </a:r>
            <a:r>
              <a:rPr lang="en-GB" dirty="0" err="1"/>
              <a:t>rPFS</a:t>
            </a:r>
            <a:r>
              <a:rPr lang="en-GB" dirty="0"/>
              <a:t>=radiographic progression-free survival.</a:t>
            </a:r>
          </a:p>
          <a:p>
            <a:r>
              <a:rPr lang="en-GB" dirty="0"/>
              <a:t>Armstrong AJ, </a:t>
            </a:r>
            <a:r>
              <a:rPr lang="en-GB" i="1" dirty="0"/>
              <a:t>et al</a:t>
            </a:r>
            <a:r>
              <a:rPr lang="en-GB" dirty="0"/>
              <a:t>. ESMO 2017; Poster presentation 787PD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/>
              <a:t> 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D70CF1C-14C9-4904-AD3A-DE0CF6336EEA}"/>
              </a:ext>
            </a:extLst>
          </p:cNvPr>
          <p:cNvSpPr/>
          <p:nvPr/>
        </p:nvSpPr>
        <p:spPr bwMode="auto">
          <a:xfrm>
            <a:off x="5664994" y="-5884"/>
            <a:ext cx="2336007" cy="295200"/>
          </a:xfrm>
          <a:prstGeom prst="roundRect">
            <a:avLst>
              <a:gd name="adj" fmla="val 69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4300" indent="-114300" algn="ctr" defTabSz="725488">
              <a:spcBef>
                <a:spcPct val="10000"/>
              </a:spcBef>
              <a:defRPr/>
            </a:pPr>
            <a:endParaRPr lang="en-US" altLang="zh-CN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BD2366-4D9F-AB4F-9572-EFCBD9BAE286}"/>
              </a:ext>
            </a:extLst>
          </p:cNvPr>
          <p:cNvGrpSpPr/>
          <p:nvPr/>
        </p:nvGrpSpPr>
        <p:grpSpPr>
          <a:xfrm>
            <a:off x="1911238" y="2404806"/>
            <a:ext cx="1713551" cy="903947"/>
            <a:chOff x="604567" y="2361230"/>
            <a:chExt cx="2284733" cy="903947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A901A87-8CFB-C647-BFB8-B2DFFAA902F8}"/>
                </a:ext>
              </a:extLst>
            </p:cNvPr>
            <p:cNvSpPr txBox="1"/>
            <p:nvPr/>
          </p:nvSpPr>
          <p:spPr>
            <a:xfrm>
              <a:off x="608638" y="2361230"/>
              <a:ext cx="1254617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b="1" dirty="0">
                  <a:solidFill>
                    <a:srgbClr val="333333"/>
                  </a:solidFill>
                </a:rPr>
                <a:t>Doba do</a:t>
              </a:r>
              <a:r>
                <a:rPr lang="en-GB" sz="800" b="1" dirty="0">
                  <a:solidFill>
                    <a:srgbClr val="333333"/>
                  </a:solidFill>
                </a:rPr>
                <a:t> PSA </a:t>
              </a:r>
              <a:r>
                <a:rPr lang="en-GB" sz="800" b="1" dirty="0" err="1">
                  <a:solidFill>
                    <a:srgbClr val="333333"/>
                  </a:solidFill>
                </a:rPr>
                <a:t>Progres</a:t>
              </a:r>
              <a:r>
                <a:rPr lang="cs-CZ" sz="800" b="1" dirty="0">
                  <a:solidFill>
                    <a:srgbClr val="333333"/>
                  </a:solidFill>
                </a:rPr>
                <a:t>e</a:t>
              </a:r>
              <a:endParaRPr lang="en-GB" sz="800" b="1" dirty="0">
                <a:solidFill>
                  <a:srgbClr val="333333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3714855-46A0-4145-8B68-19C44F8FAA0E}"/>
                </a:ext>
              </a:extLst>
            </p:cNvPr>
            <p:cNvSpPr txBox="1"/>
            <p:nvPr/>
          </p:nvSpPr>
          <p:spPr>
            <a:xfrm>
              <a:off x="852419" y="2513348"/>
              <a:ext cx="203688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bez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poklesu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/&lt;30%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(n=94)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8244EB1-CC6A-2A4C-98A0-7C5ABF7C5956}"/>
                </a:ext>
              </a:extLst>
            </p:cNvPr>
            <p:cNvSpPr txBox="1"/>
            <p:nvPr/>
          </p:nvSpPr>
          <p:spPr>
            <a:xfrm>
              <a:off x="852419" y="2629949"/>
              <a:ext cx="152819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všichni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ENZA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léčení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(n=872)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7B22204-69EE-874D-8333-2D9705A9107C}"/>
                </a:ext>
              </a:extLst>
            </p:cNvPr>
            <p:cNvSpPr txBox="1"/>
            <p:nvPr/>
          </p:nvSpPr>
          <p:spPr>
            <a:xfrm>
              <a:off x="852419" y="2758674"/>
              <a:ext cx="132514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30% (n=701)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5DC5A04-40D2-4748-A09C-182B739CD14D}"/>
                </a:ext>
              </a:extLst>
            </p:cNvPr>
            <p:cNvSpPr txBox="1"/>
            <p:nvPr/>
          </p:nvSpPr>
          <p:spPr>
            <a:xfrm>
              <a:off x="852419" y="2896740"/>
              <a:ext cx="132514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50% (n=639)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0BDA51D-632A-4E47-98AB-3D05A03C456F}"/>
                </a:ext>
              </a:extLst>
            </p:cNvPr>
            <p:cNvSpPr txBox="1"/>
            <p:nvPr/>
          </p:nvSpPr>
          <p:spPr>
            <a:xfrm>
              <a:off x="852419" y="3013341"/>
              <a:ext cx="139781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 err="1">
                  <a:solidFill>
                    <a:srgbClr val="333333"/>
                  </a:solidFill>
                  <a:cs typeface="Arial Narrow" panose="020B0604020202020204" pitchFamily="34" charset="0"/>
                </a:rPr>
                <a:t>ppokles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90% (n=307)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562B7CB-373B-7242-86ED-DC3C80C90D1A}"/>
                </a:ext>
              </a:extLst>
            </p:cNvPr>
            <p:cNvSpPr txBox="1"/>
            <p:nvPr/>
          </p:nvSpPr>
          <p:spPr>
            <a:xfrm>
              <a:off x="852419" y="3142066"/>
              <a:ext cx="115416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&lt;2 ng/mL (n=37)</a:t>
              </a: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A67562C-FCD9-6542-A0A5-83214EDBA6F4}"/>
                </a:ext>
              </a:extLst>
            </p:cNvPr>
            <p:cNvGrpSpPr/>
            <p:nvPr/>
          </p:nvGrpSpPr>
          <p:grpSpPr>
            <a:xfrm>
              <a:off x="608638" y="2565743"/>
              <a:ext cx="149225" cy="244475"/>
              <a:chOff x="708025" y="5807075"/>
              <a:chExt cx="149225" cy="244475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7EC279AB-02E7-5944-B57C-FAC509259836}"/>
                  </a:ext>
                </a:extLst>
              </p:cNvPr>
              <p:cNvCxnSpPr/>
              <p:nvPr/>
            </p:nvCxnSpPr>
            <p:spPr>
              <a:xfrm flipH="1">
                <a:off x="708025" y="5807075"/>
                <a:ext cx="149225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A3CA8B3-ED7A-F145-96C1-FCB5707A8430}"/>
                  </a:ext>
                </a:extLst>
              </p:cNvPr>
              <p:cNvCxnSpPr/>
              <p:nvPr/>
            </p:nvCxnSpPr>
            <p:spPr>
              <a:xfrm flipH="1">
                <a:off x="708025" y="5927725"/>
                <a:ext cx="14922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071FCC1-6EC3-834F-81DF-833E064981DF}"/>
                  </a:ext>
                </a:extLst>
              </p:cNvPr>
              <p:cNvCxnSpPr/>
              <p:nvPr/>
            </p:nvCxnSpPr>
            <p:spPr>
              <a:xfrm flipH="1">
                <a:off x="708025" y="6051550"/>
                <a:ext cx="149225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8938005-8287-BA43-A695-97BF6D0FD387}"/>
                </a:ext>
              </a:extLst>
            </p:cNvPr>
            <p:cNvGrpSpPr/>
            <p:nvPr/>
          </p:nvGrpSpPr>
          <p:grpSpPr>
            <a:xfrm>
              <a:off x="604567" y="2949135"/>
              <a:ext cx="149225" cy="244475"/>
              <a:chOff x="708025" y="5807075"/>
              <a:chExt cx="149225" cy="244475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1E3D132-1A6D-144F-AC74-6A697C8A793C}"/>
                  </a:ext>
                </a:extLst>
              </p:cNvPr>
              <p:cNvCxnSpPr/>
              <p:nvPr/>
            </p:nvCxnSpPr>
            <p:spPr>
              <a:xfrm flipH="1">
                <a:off x="708025" y="5807075"/>
                <a:ext cx="14922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F49BC65-FCD5-E143-BDA0-B5F76206FE89}"/>
                  </a:ext>
                </a:extLst>
              </p:cNvPr>
              <p:cNvCxnSpPr/>
              <p:nvPr/>
            </p:nvCxnSpPr>
            <p:spPr>
              <a:xfrm flipH="1">
                <a:off x="708025" y="5927725"/>
                <a:ext cx="149225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68D7BAA-F4E0-984B-A674-411C3B9CE41A}"/>
                  </a:ext>
                </a:extLst>
              </p:cNvPr>
              <p:cNvCxnSpPr/>
              <p:nvPr/>
            </p:nvCxnSpPr>
            <p:spPr>
              <a:xfrm flipH="1">
                <a:off x="708025" y="6051550"/>
                <a:ext cx="149225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343466-3A0E-DA42-A3A9-310C96C55C5F}"/>
              </a:ext>
            </a:extLst>
          </p:cNvPr>
          <p:cNvGrpSpPr/>
          <p:nvPr/>
        </p:nvGrpSpPr>
        <p:grpSpPr>
          <a:xfrm>
            <a:off x="4118241" y="2404806"/>
            <a:ext cx="1713551" cy="903947"/>
            <a:chOff x="3569246" y="2361230"/>
            <a:chExt cx="2284733" cy="903947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FB2E891-C02D-E048-B145-8F03DFE51372}"/>
                </a:ext>
              </a:extLst>
            </p:cNvPr>
            <p:cNvSpPr txBox="1"/>
            <p:nvPr/>
          </p:nvSpPr>
          <p:spPr>
            <a:xfrm>
              <a:off x="3573317" y="2361230"/>
              <a:ext cx="1810325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b="1" dirty="0">
                  <a:solidFill>
                    <a:srgbClr val="333333"/>
                  </a:solidFill>
                </a:rPr>
                <a:t>Doba do </a:t>
              </a:r>
              <a:r>
                <a:rPr lang="en-GB" sz="800" b="1" dirty="0" err="1">
                  <a:solidFill>
                    <a:srgbClr val="333333"/>
                  </a:solidFill>
                </a:rPr>
                <a:t>Radiogra</a:t>
              </a:r>
              <a:r>
                <a:rPr lang="cs-CZ" sz="800" b="1" dirty="0" err="1">
                  <a:solidFill>
                    <a:srgbClr val="333333"/>
                  </a:solidFill>
                </a:rPr>
                <a:t>fické</a:t>
              </a:r>
              <a:r>
                <a:rPr lang="en-GB" sz="800" b="1" dirty="0">
                  <a:solidFill>
                    <a:srgbClr val="333333"/>
                  </a:solidFill>
                </a:rPr>
                <a:t> </a:t>
              </a:r>
              <a:r>
                <a:rPr lang="en-GB" sz="800" b="1" dirty="0" err="1">
                  <a:solidFill>
                    <a:srgbClr val="333333"/>
                  </a:solidFill>
                </a:rPr>
                <a:t>Progre</a:t>
              </a:r>
              <a:r>
                <a:rPr lang="cs-CZ" sz="800" b="1" dirty="0">
                  <a:solidFill>
                    <a:srgbClr val="333333"/>
                  </a:solidFill>
                </a:rPr>
                <a:t>se</a:t>
              </a:r>
              <a:endParaRPr lang="en-GB" sz="800" b="1" dirty="0">
                <a:solidFill>
                  <a:srgbClr val="333333"/>
                </a:solidFill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E1B7016-3C1A-5D40-84FA-474A2B233AFB}"/>
                </a:ext>
              </a:extLst>
            </p:cNvPr>
            <p:cNvSpPr txBox="1"/>
            <p:nvPr/>
          </p:nvSpPr>
          <p:spPr>
            <a:xfrm>
              <a:off x="3817098" y="2513348"/>
              <a:ext cx="203688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bez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poklesu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/&lt;30%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(n=88)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94AEF84-5AA3-E24B-ADED-5131CA118DF5}"/>
                </a:ext>
              </a:extLst>
            </p:cNvPr>
            <p:cNvSpPr txBox="1"/>
            <p:nvPr/>
          </p:nvSpPr>
          <p:spPr>
            <a:xfrm>
              <a:off x="3817098" y="2629949"/>
              <a:ext cx="152819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všichni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ENZA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léčení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(n=832)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BEF8DD3-6068-4243-BEE3-E3FCD60E29F4}"/>
                </a:ext>
              </a:extLst>
            </p:cNvPr>
            <p:cNvSpPr txBox="1"/>
            <p:nvPr/>
          </p:nvSpPr>
          <p:spPr>
            <a:xfrm>
              <a:off x="3817098" y="2758674"/>
              <a:ext cx="132514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30% (n=671)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5CB7D11-8DB1-E84E-9150-3D23D4D2E327}"/>
                </a:ext>
              </a:extLst>
            </p:cNvPr>
            <p:cNvSpPr txBox="1"/>
            <p:nvPr/>
          </p:nvSpPr>
          <p:spPr>
            <a:xfrm>
              <a:off x="3817098" y="2896740"/>
              <a:ext cx="132514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50% (n=613)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C5B6A67-A6DA-814D-9748-BC33162FD96F}"/>
                </a:ext>
              </a:extLst>
            </p:cNvPr>
            <p:cNvSpPr txBox="1"/>
            <p:nvPr/>
          </p:nvSpPr>
          <p:spPr>
            <a:xfrm>
              <a:off x="3817098" y="3013341"/>
              <a:ext cx="132514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</a:t>
              </a:r>
              <a:r>
                <a:rPr lang="cs-CZ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pokles</a:t>
              </a:r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 90% (n=299)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65B0E27-AB7D-5541-B8F9-00C182E74A48}"/>
                </a:ext>
              </a:extLst>
            </p:cNvPr>
            <p:cNvSpPr txBox="1"/>
            <p:nvPr/>
          </p:nvSpPr>
          <p:spPr>
            <a:xfrm>
              <a:off x="3817098" y="3142066"/>
              <a:ext cx="115416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&lt;2 ng/mL (n=37)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083E5F8-9ED6-0A45-BDA4-EE5836CE2E11}"/>
                </a:ext>
              </a:extLst>
            </p:cNvPr>
            <p:cNvCxnSpPr/>
            <p:nvPr/>
          </p:nvCxnSpPr>
          <p:spPr>
            <a:xfrm flipH="1">
              <a:off x="3573317" y="2565743"/>
              <a:ext cx="14922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75C139E-8768-4C4A-A863-6DEA2AF538D2}"/>
                </a:ext>
              </a:extLst>
            </p:cNvPr>
            <p:cNvCxnSpPr/>
            <p:nvPr/>
          </p:nvCxnSpPr>
          <p:spPr>
            <a:xfrm flipH="1">
              <a:off x="3573317" y="2686393"/>
              <a:ext cx="1492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585FE63-9534-1741-A4ED-0875E3539B4A}"/>
                </a:ext>
              </a:extLst>
            </p:cNvPr>
            <p:cNvCxnSpPr/>
            <p:nvPr/>
          </p:nvCxnSpPr>
          <p:spPr>
            <a:xfrm flipH="1">
              <a:off x="3573317" y="2810218"/>
              <a:ext cx="14922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914678E-0E91-0F43-8875-CB5260986469}"/>
                </a:ext>
              </a:extLst>
            </p:cNvPr>
            <p:cNvCxnSpPr/>
            <p:nvPr/>
          </p:nvCxnSpPr>
          <p:spPr>
            <a:xfrm flipH="1">
              <a:off x="3569246" y="2949135"/>
              <a:ext cx="14922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AF04CD3-1B25-364A-9E7B-64242381A5FF}"/>
                </a:ext>
              </a:extLst>
            </p:cNvPr>
            <p:cNvCxnSpPr/>
            <p:nvPr/>
          </p:nvCxnSpPr>
          <p:spPr>
            <a:xfrm flipH="1">
              <a:off x="3569246" y="3069785"/>
              <a:ext cx="149225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44A9738-49B0-F54E-BFF2-8B1904DAB84A}"/>
                </a:ext>
              </a:extLst>
            </p:cNvPr>
            <p:cNvCxnSpPr/>
            <p:nvPr/>
          </p:nvCxnSpPr>
          <p:spPr>
            <a:xfrm flipH="1">
              <a:off x="3569246" y="3193610"/>
              <a:ext cx="149225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643F3-AD3F-844A-B49C-E1157A49C8AB}"/>
              </a:ext>
            </a:extLst>
          </p:cNvPr>
          <p:cNvGrpSpPr/>
          <p:nvPr/>
        </p:nvGrpSpPr>
        <p:grpSpPr>
          <a:xfrm>
            <a:off x="1516255" y="3387162"/>
            <a:ext cx="2030120" cy="2380651"/>
            <a:chOff x="497672" y="3221879"/>
            <a:chExt cx="2706826" cy="2380651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94F1C8C-29F5-884D-9EFE-0974D591059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318" y="4277307"/>
              <a:ext cx="2109095" cy="0"/>
            </a:xfrm>
            <a:prstGeom prst="line">
              <a:avLst/>
            </a:prstGeom>
            <a:ln w="12700" cap="sq">
              <a:solidFill>
                <a:schemeClr val="accent2"/>
              </a:solidFill>
              <a:prstDash val="lgDash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Freeform 6">
              <a:extLst>
                <a:ext uri="{FF2B5EF4-FFF2-40B4-BE49-F238E27FC236}">
                  <a16:creationId xmlns:a16="http://schemas.microsoft.com/office/drawing/2014/main" id="{A5443654-7D2C-0A4E-9824-9B8AAF535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88" y="3309069"/>
              <a:ext cx="2123725" cy="1916610"/>
            </a:xfrm>
            <a:custGeom>
              <a:avLst/>
              <a:gdLst>
                <a:gd name="T0" fmla="*/ 0 w 2108"/>
                <a:gd name="T1" fmla="*/ 0 h 1313"/>
                <a:gd name="T2" fmla="*/ 0 w 2108"/>
                <a:gd name="T3" fmla="*/ 1313 h 1313"/>
                <a:gd name="T4" fmla="*/ 2108 w 2108"/>
                <a:gd name="T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" h="1313">
                  <a:moveTo>
                    <a:pt x="0" y="0"/>
                  </a:moveTo>
                  <a:lnTo>
                    <a:pt x="0" y="1313"/>
                  </a:lnTo>
                  <a:lnTo>
                    <a:pt x="2108" y="1313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0" name="Line 7">
              <a:extLst>
                <a:ext uri="{FF2B5EF4-FFF2-40B4-BE49-F238E27FC236}">
                  <a16:creationId xmlns:a16="http://schemas.microsoft.com/office/drawing/2014/main" id="{8F2EF1EF-9E3F-5740-9E9C-1830B9C11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3309069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1" name="Line 8">
              <a:extLst>
                <a:ext uri="{FF2B5EF4-FFF2-40B4-BE49-F238E27FC236}">
                  <a16:creationId xmlns:a16="http://schemas.microsoft.com/office/drawing/2014/main" id="{B46BD39C-D98A-6D49-996F-24C344797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3692391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2" name="Line 9">
              <a:extLst>
                <a:ext uri="{FF2B5EF4-FFF2-40B4-BE49-F238E27FC236}">
                  <a16:creationId xmlns:a16="http://schemas.microsoft.com/office/drawing/2014/main" id="{DFECA3E6-4561-564A-8751-E8579CF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4075712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3" name="Line 10">
              <a:extLst>
                <a:ext uri="{FF2B5EF4-FFF2-40B4-BE49-F238E27FC236}">
                  <a16:creationId xmlns:a16="http://schemas.microsoft.com/office/drawing/2014/main" id="{38BCF983-066E-3A46-9B9A-3A10D6613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4459035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4" name="Line 12">
              <a:extLst>
                <a:ext uri="{FF2B5EF4-FFF2-40B4-BE49-F238E27FC236}">
                  <a16:creationId xmlns:a16="http://schemas.microsoft.com/office/drawing/2014/main" id="{0DFACDD2-8B8B-D548-B2D2-00B86027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4842356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5" name="Line 16">
              <a:extLst>
                <a:ext uri="{FF2B5EF4-FFF2-40B4-BE49-F238E27FC236}">
                  <a16:creationId xmlns:a16="http://schemas.microsoft.com/office/drawing/2014/main" id="{80FA6213-83CD-A84A-924A-6943F8BDE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566" y="5225680"/>
              <a:ext cx="5312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6" name="Line 17">
              <a:extLst>
                <a:ext uri="{FF2B5EF4-FFF2-40B4-BE49-F238E27FC236}">
                  <a16:creationId xmlns:a16="http://schemas.microsoft.com/office/drawing/2014/main" id="{79E749F9-E125-974D-9F1F-A6A138762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688" y="5225679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7" name="Line 18">
              <a:extLst>
                <a:ext uri="{FF2B5EF4-FFF2-40B4-BE49-F238E27FC236}">
                  <a16:creationId xmlns:a16="http://schemas.microsoft.com/office/drawing/2014/main" id="{26458E82-F56D-B441-8723-522174C87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3642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8" name="Line 19">
              <a:extLst>
                <a:ext uri="{FF2B5EF4-FFF2-40B4-BE49-F238E27FC236}">
                  <a16:creationId xmlns:a16="http://schemas.microsoft.com/office/drawing/2014/main" id="{425EEF8E-74CB-D648-BA9E-27C83EE8B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458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2FD0F7B-F6D6-FC41-AB49-27E9D3A19C0D}"/>
                </a:ext>
              </a:extLst>
            </p:cNvPr>
            <p:cNvSpPr txBox="1"/>
            <p:nvPr/>
          </p:nvSpPr>
          <p:spPr>
            <a:xfrm>
              <a:off x="720223" y="3221879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100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F6764764-CFCD-FA4D-B26A-38B88D48D644}"/>
                </a:ext>
              </a:extLst>
            </p:cNvPr>
            <p:cNvSpPr txBox="1"/>
            <p:nvPr/>
          </p:nvSpPr>
          <p:spPr>
            <a:xfrm>
              <a:off x="720223" y="3597791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80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3D3A295-A1F5-3D4D-BFF0-2304E07344E1}"/>
                </a:ext>
              </a:extLst>
            </p:cNvPr>
            <p:cNvSpPr txBox="1"/>
            <p:nvPr/>
          </p:nvSpPr>
          <p:spPr>
            <a:xfrm>
              <a:off x="720223" y="3984612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60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A653DD99-4064-934F-B36C-C2EAFC8B87AF}"/>
                </a:ext>
              </a:extLst>
            </p:cNvPr>
            <p:cNvSpPr txBox="1"/>
            <p:nvPr/>
          </p:nvSpPr>
          <p:spPr>
            <a:xfrm>
              <a:off x="720223" y="4362777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40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CB4BD08-8B13-E846-910D-D4B29E698979}"/>
                </a:ext>
              </a:extLst>
            </p:cNvPr>
            <p:cNvSpPr txBox="1"/>
            <p:nvPr/>
          </p:nvSpPr>
          <p:spPr>
            <a:xfrm>
              <a:off x="720223" y="4748067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6F805EC-CC6E-1842-AB5E-76D06A35A77D}"/>
                </a:ext>
              </a:extLst>
            </p:cNvPr>
            <p:cNvSpPr txBox="1"/>
            <p:nvPr/>
          </p:nvSpPr>
          <p:spPr>
            <a:xfrm>
              <a:off x="720223" y="5132884"/>
              <a:ext cx="203349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6276E2F-D0CF-454F-8071-7F65AA29BC4C}"/>
                </a:ext>
              </a:extLst>
            </p:cNvPr>
            <p:cNvSpPr txBox="1"/>
            <p:nvPr/>
          </p:nvSpPr>
          <p:spPr>
            <a:xfrm rot="16200000">
              <a:off x="-302387" y="4112157"/>
              <a:ext cx="190789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Patients free of PSA progression (%)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6050BBB-47F2-8244-BD24-C161302976E4}"/>
                </a:ext>
              </a:extLst>
            </p:cNvPr>
            <p:cNvSpPr txBox="1"/>
            <p:nvPr/>
          </p:nvSpPr>
          <p:spPr>
            <a:xfrm>
              <a:off x="972696" y="5302927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040B446-7679-B948-8859-C79EB6D880C1}"/>
                </a:ext>
              </a:extLst>
            </p:cNvPr>
            <p:cNvSpPr txBox="1"/>
            <p:nvPr/>
          </p:nvSpPr>
          <p:spPr>
            <a:xfrm>
              <a:off x="1325105" y="5302926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6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B784647-9F31-6347-8F5E-61D7017642FE}"/>
                </a:ext>
              </a:extLst>
            </p:cNvPr>
            <p:cNvSpPr txBox="1"/>
            <p:nvPr/>
          </p:nvSpPr>
          <p:spPr>
            <a:xfrm>
              <a:off x="2702514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229" name="Line 20">
              <a:extLst>
                <a:ext uri="{FF2B5EF4-FFF2-40B4-BE49-F238E27FC236}">
                  <a16:creationId xmlns:a16="http://schemas.microsoft.com/office/drawing/2014/main" id="{ACC6DF62-B473-5243-A454-5FBF452C3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3413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D01A5F66-2491-874B-839F-B6F681A2B799}"/>
                </a:ext>
              </a:extLst>
            </p:cNvPr>
            <p:cNvSpPr txBox="1"/>
            <p:nvPr/>
          </p:nvSpPr>
          <p:spPr>
            <a:xfrm>
              <a:off x="3050609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36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3B24DD1-DC5A-7043-A923-10BF5D139997}"/>
                </a:ext>
              </a:extLst>
            </p:cNvPr>
            <p:cNvSpPr txBox="1"/>
            <p:nvPr/>
          </p:nvSpPr>
          <p:spPr>
            <a:xfrm>
              <a:off x="983648" y="5464031"/>
              <a:ext cx="218222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Time to PSA progression (months)</a:t>
              </a:r>
            </a:p>
          </p:txBody>
        </p:sp>
        <p:sp>
          <p:nvSpPr>
            <p:cNvPr id="232" name="Line 18">
              <a:extLst>
                <a:ext uri="{FF2B5EF4-FFF2-40B4-BE49-F238E27FC236}">
                  <a16:creationId xmlns:a16="http://schemas.microsoft.com/office/drawing/2014/main" id="{61C12E24-6C47-FB42-BE4B-5C186802C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7596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7C3634A-8731-664E-B679-C504A9B63022}"/>
                </a:ext>
              </a:extLst>
            </p:cNvPr>
            <p:cNvSpPr txBox="1"/>
            <p:nvPr/>
          </p:nvSpPr>
          <p:spPr>
            <a:xfrm>
              <a:off x="1638477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12</a:t>
              </a:r>
            </a:p>
          </p:txBody>
        </p:sp>
        <p:sp>
          <p:nvSpPr>
            <p:cNvPr id="234" name="Line 18">
              <a:extLst>
                <a:ext uri="{FF2B5EF4-FFF2-40B4-BE49-F238E27FC236}">
                  <a16:creationId xmlns:a16="http://schemas.microsoft.com/office/drawing/2014/main" id="{B71DAFC5-25AE-2440-8795-93AC1D91A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155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54CE097-E381-B741-B40A-051DBEF13D11}"/>
                </a:ext>
              </a:extLst>
            </p:cNvPr>
            <p:cNvSpPr txBox="1"/>
            <p:nvPr/>
          </p:nvSpPr>
          <p:spPr>
            <a:xfrm>
              <a:off x="1985300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18</a:t>
              </a:r>
            </a:p>
          </p:txBody>
        </p:sp>
        <p:sp>
          <p:nvSpPr>
            <p:cNvPr id="236" name="Line 18">
              <a:extLst>
                <a:ext uri="{FF2B5EF4-FFF2-40B4-BE49-F238E27FC236}">
                  <a16:creationId xmlns:a16="http://schemas.microsoft.com/office/drawing/2014/main" id="{BC37D84F-D400-4249-ACFA-12A1818D0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5504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5FCEC78-10BD-2A47-B7A7-26523ED9B883}"/>
                </a:ext>
              </a:extLst>
            </p:cNvPr>
            <p:cNvSpPr txBox="1"/>
            <p:nvPr/>
          </p:nvSpPr>
          <p:spPr>
            <a:xfrm>
              <a:off x="2348560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24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30242F-777C-5245-8C58-1ABA08216294}"/>
              </a:ext>
            </a:extLst>
          </p:cNvPr>
          <p:cNvGrpSpPr/>
          <p:nvPr/>
        </p:nvGrpSpPr>
        <p:grpSpPr>
          <a:xfrm>
            <a:off x="6115929" y="2404804"/>
            <a:ext cx="1713551" cy="907404"/>
            <a:chOff x="6241916" y="2361230"/>
            <a:chExt cx="2284734" cy="907404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DFF6278-6BE3-9A42-9BC3-551700C82EE8}"/>
                </a:ext>
              </a:extLst>
            </p:cNvPr>
            <p:cNvSpPr txBox="1"/>
            <p:nvPr/>
          </p:nvSpPr>
          <p:spPr>
            <a:xfrm>
              <a:off x="6245987" y="2361230"/>
              <a:ext cx="80363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rgbClr val="333333"/>
                  </a:solidFill>
                </a:rPr>
                <a:t>Time to Death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24D0D91-32F4-9D4A-AC0B-A096BBD2D5C0}"/>
                </a:ext>
              </a:extLst>
            </p:cNvPr>
            <p:cNvSpPr txBox="1"/>
            <p:nvPr/>
          </p:nvSpPr>
          <p:spPr>
            <a:xfrm>
              <a:off x="6489768" y="2513348"/>
              <a:ext cx="203688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No PSA Decline/&lt;30% Decline (n=94)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337DDCC-E1FB-374E-AF9F-34214D9F0031}"/>
                </a:ext>
              </a:extLst>
            </p:cNvPr>
            <p:cNvSpPr txBox="1"/>
            <p:nvPr/>
          </p:nvSpPr>
          <p:spPr>
            <a:xfrm>
              <a:off x="6489768" y="2629949"/>
              <a:ext cx="141064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All ENZA Patients (n=872)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89ECA77-16C2-B541-929D-90C9B7F6A2B5}"/>
                </a:ext>
              </a:extLst>
            </p:cNvPr>
            <p:cNvSpPr txBox="1"/>
            <p:nvPr/>
          </p:nvSpPr>
          <p:spPr>
            <a:xfrm>
              <a:off x="6489768" y="2758674"/>
              <a:ext cx="137858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Decline 30% (n=701)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5D19E4D-EF01-794E-B9CD-D7FE5D4CC8BD}"/>
                </a:ext>
              </a:extLst>
            </p:cNvPr>
            <p:cNvSpPr txBox="1"/>
            <p:nvPr/>
          </p:nvSpPr>
          <p:spPr>
            <a:xfrm>
              <a:off x="6489768" y="2900197"/>
              <a:ext cx="137858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Decline 50% (n=639)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D2140777-D7F3-984F-B548-04C6DF81AAEC}"/>
                </a:ext>
              </a:extLst>
            </p:cNvPr>
            <p:cNvSpPr txBox="1"/>
            <p:nvPr/>
          </p:nvSpPr>
          <p:spPr>
            <a:xfrm>
              <a:off x="6489768" y="3016798"/>
              <a:ext cx="137858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Decline 90% (n=307)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99D0B74D-9019-9641-862B-65886F62CCC3}"/>
                </a:ext>
              </a:extLst>
            </p:cNvPr>
            <p:cNvSpPr txBox="1"/>
            <p:nvPr/>
          </p:nvSpPr>
          <p:spPr>
            <a:xfrm>
              <a:off x="6489768" y="3145523"/>
              <a:ext cx="115416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333333"/>
                  </a:solidFill>
                  <a:cs typeface="Arial Narrow" panose="020B0604020202020204" pitchFamily="34" charset="0"/>
                </a:rPr>
                <a:t>PSA &lt;2 ng/mL (n=37)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8043574-63DC-FE4F-A751-76F16F5CB37C}"/>
                </a:ext>
              </a:extLst>
            </p:cNvPr>
            <p:cNvGrpSpPr/>
            <p:nvPr/>
          </p:nvGrpSpPr>
          <p:grpSpPr>
            <a:xfrm>
              <a:off x="6245987" y="2565743"/>
              <a:ext cx="149225" cy="244475"/>
              <a:chOff x="708025" y="5807075"/>
              <a:chExt cx="149225" cy="244475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EB6A311-2AAF-C944-9ACC-89FAC791DDB3}"/>
                  </a:ext>
                </a:extLst>
              </p:cNvPr>
              <p:cNvCxnSpPr/>
              <p:nvPr/>
            </p:nvCxnSpPr>
            <p:spPr>
              <a:xfrm flipH="1">
                <a:off x="708025" y="5807075"/>
                <a:ext cx="149225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9B631F3-6F63-5742-A69D-AC03218503E4}"/>
                  </a:ext>
                </a:extLst>
              </p:cNvPr>
              <p:cNvCxnSpPr/>
              <p:nvPr/>
            </p:nvCxnSpPr>
            <p:spPr>
              <a:xfrm flipH="1">
                <a:off x="708025" y="5927725"/>
                <a:ext cx="14922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DF7ED13-646C-FF48-9E2D-D5A2F870AAB0}"/>
                  </a:ext>
                </a:extLst>
              </p:cNvPr>
              <p:cNvCxnSpPr/>
              <p:nvPr/>
            </p:nvCxnSpPr>
            <p:spPr>
              <a:xfrm flipH="1">
                <a:off x="708025" y="6051550"/>
                <a:ext cx="149225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FBA16AE9-D47F-E24D-92C0-2AF73379E2FC}"/>
                </a:ext>
              </a:extLst>
            </p:cNvPr>
            <p:cNvGrpSpPr/>
            <p:nvPr/>
          </p:nvGrpSpPr>
          <p:grpSpPr>
            <a:xfrm>
              <a:off x="6241916" y="2952592"/>
              <a:ext cx="149225" cy="244475"/>
              <a:chOff x="622107" y="5807075"/>
              <a:chExt cx="149225" cy="244475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CEFC4221-8AC9-DB47-96B9-BFFC8B92FEC7}"/>
                  </a:ext>
                </a:extLst>
              </p:cNvPr>
              <p:cNvCxnSpPr/>
              <p:nvPr/>
            </p:nvCxnSpPr>
            <p:spPr>
              <a:xfrm flipH="1">
                <a:off x="622107" y="5807075"/>
                <a:ext cx="149225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43D7020-081B-F947-A164-DEC311C05C89}"/>
                  </a:ext>
                </a:extLst>
              </p:cNvPr>
              <p:cNvCxnSpPr/>
              <p:nvPr/>
            </p:nvCxnSpPr>
            <p:spPr>
              <a:xfrm flipH="1">
                <a:off x="622107" y="5927725"/>
                <a:ext cx="149225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447659C-DD69-CB4E-8B5C-FDE666A453E2}"/>
                  </a:ext>
                </a:extLst>
              </p:cNvPr>
              <p:cNvCxnSpPr/>
              <p:nvPr/>
            </p:nvCxnSpPr>
            <p:spPr>
              <a:xfrm flipH="1">
                <a:off x="622107" y="6051550"/>
                <a:ext cx="149225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6D5A6E-8434-364E-9A40-CE7918B98E2E}"/>
              </a:ext>
            </a:extLst>
          </p:cNvPr>
          <p:cNvGrpSpPr/>
          <p:nvPr/>
        </p:nvGrpSpPr>
        <p:grpSpPr>
          <a:xfrm>
            <a:off x="5729162" y="3387162"/>
            <a:ext cx="2017218" cy="2380651"/>
            <a:chOff x="600149" y="3221879"/>
            <a:chExt cx="2791894" cy="2380651"/>
          </a:xfrm>
        </p:grpSpPr>
        <p:sp>
          <p:nvSpPr>
            <p:cNvPr id="269" name="Freeform 6">
              <a:extLst>
                <a:ext uri="{FF2B5EF4-FFF2-40B4-BE49-F238E27FC236}">
                  <a16:creationId xmlns:a16="http://schemas.microsoft.com/office/drawing/2014/main" id="{E0E2B555-E047-7942-AB80-08D3B643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50" y="3309069"/>
              <a:ext cx="2189161" cy="1916610"/>
            </a:xfrm>
            <a:custGeom>
              <a:avLst/>
              <a:gdLst>
                <a:gd name="T0" fmla="*/ 0 w 2108"/>
                <a:gd name="T1" fmla="*/ 0 h 1313"/>
                <a:gd name="T2" fmla="*/ 0 w 2108"/>
                <a:gd name="T3" fmla="*/ 1313 h 1313"/>
                <a:gd name="T4" fmla="*/ 2108 w 2108"/>
                <a:gd name="T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" h="1313">
                  <a:moveTo>
                    <a:pt x="0" y="0"/>
                  </a:moveTo>
                  <a:lnTo>
                    <a:pt x="0" y="1313"/>
                  </a:lnTo>
                  <a:lnTo>
                    <a:pt x="2108" y="1313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0" name="Line 7">
              <a:extLst>
                <a:ext uri="{FF2B5EF4-FFF2-40B4-BE49-F238E27FC236}">
                  <a16:creationId xmlns:a16="http://schemas.microsoft.com/office/drawing/2014/main" id="{6949E779-DBFA-8145-8056-03E8E9A68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3309069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1" name="Line 8">
              <a:extLst>
                <a:ext uri="{FF2B5EF4-FFF2-40B4-BE49-F238E27FC236}">
                  <a16:creationId xmlns:a16="http://schemas.microsoft.com/office/drawing/2014/main" id="{F7489888-F16E-4B48-B14D-37F30FA04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3692391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2" name="Line 9">
              <a:extLst>
                <a:ext uri="{FF2B5EF4-FFF2-40B4-BE49-F238E27FC236}">
                  <a16:creationId xmlns:a16="http://schemas.microsoft.com/office/drawing/2014/main" id="{4B839ABF-B2CC-CF4E-B9FC-51FF87645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4075712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3" name="Line 10">
              <a:extLst>
                <a:ext uri="{FF2B5EF4-FFF2-40B4-BE49-F238E27FC236}">
                  <a16:creationId xmlns:a16="http://schemas.microsoft.com/office/drawing/2014/main" id="{D21BF958-CB2B-A24F-BB27-924AB26CB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4459035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4" name="Line 12">
              <a:extLst>
                <a:ext uri="{FF2B5EF4-FFF2-40B4-BE49-F238E27FC236}">
                  <a16:creationId xmlns:a16="http://schemas.microsoft.com/office/drawing/2014/main" id="{8954014C-1C83-E045-8C27-3F1B9F5F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4842356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5" name="Line 16">
              <a:extLst>
                <a:ext uri="{FF2B5EF4-FFF2-40B4-BE49-F238E27FC236}">
                  <a16:creationId xmlns:a16="http://schemas.microsoft.com/office/drawing/2014/main" id="{13B49F0F-F9F2-4E41-84AE-8AE5DA4E0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292" y="5225680"/>
              <a:ext cx="5475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6" name="Line 17">
              <a:extLst>
                <a:ext uri="{FF2B5EF4-FFF2-40B4-BE49-F238E27FC236}">
                  <a16:creationId xmlns:a16="http://schemas.microsoft.com/office/drawing/2014/main" id="{97755EDD-AED1-754B-87FB-9DD5E3716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9050" y="5225679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7" name="Line 18">
              <a:extLst>
                <a:ext uri="{FF2B5EF4-FFF2-40B4-BE49-F238E27FC236}">
                  <a16:creationId xmlns:a16="http://schemas.microsoft.com/office/drawing/2014/main" id="{1846B7EE-2DA7-FF4F-A8AB-F1845AC740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391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8" name="Line 19">
              <a:extLst>
                <a:ext uri="{FF2B5EF4-FFF2-40B4-BE49-F238E27FC236}">
                  <a16:creationId xmlns:a16="http://schemas.microsoft.com/office/drawing/2014/main" id="{6CABB820-BE77-D64F-958A-EAA779C85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335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4D00208C-220A-284B-8B34-9FCD25BA46E4}"/>
                </a:ext>
              </a:extLst>
            </p:cNvPr>
            <p:cNvSpPr txBox="1"/>
            <p:nvPr/>
          </p:nvSpPr>
          <p:spPr>
            <a:xfrm>
              <a:off x="830666" y="3221879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100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4B2251FB-307B-564B-9AD5-CB912C03FD94}"/>
                </a:ext>
              </a:extLst>
            </p:cNvPr>
            <p:cNvSpPr txBox="1"/>
            <p:nvPr/>
          </p:nvSpPr>
          <p:spPr>
            <a:xfrm>
              <a:off x="830666" y="3597791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80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D409BEB-7C9F-4847-B05B-60FEE4B80FD6}"/>
                </a:ext>
              </a:extLst>
            </p:cNvPr>
            <p:cNvSpPr txBox="1"/>
            <p:nvPr/>
          </p:nvSpPr>
          <p:spPr>
            <a:xfrm>
              <a:off x="830666" y="3984612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60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BDA05F1-39E2-7645-909C-24C3DAE2FD21}"/>
                </a:ext>
              </a:extLst>
            </p:cNvPr>
            <p:cNvSpPr txBox="1"/>
            <p:nvPr/>
          </p:nvSpPr>
          <p:spPr>
            <a:xfrm>
              <a:off x="830666" y="4362777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40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7ED8862E-0896-284E-8CE7-2A56C8EE16EA}"/>
                </a:ext>
              </a:extLst>
            </p:cNvPr>
            <p:cNvSpPr txBox="1"/>
            <p:nvPr/>
          </p:nvSpPr>
          <p:spPr>
            <a:xfrm>
              <a:off x="830666" y="4748067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A929543-8E5F-A143-9A42-2A1F7976410C}"/>
                </a:ext>
              </a:extLst>
            </p:cNvPr>
            <p:cNvSpPr txBox="1"/>
            <p:nvPr/>
          </p:nvSpPr>
          <p:spPr>
            <a:xfrm>
              <a:off x="830666" y="5132884"/>
              <a:ext cx="209615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8BA4AE3C-AA1D-994F-9894-482632239044}"/>
                </a:ext>
              </a:extLst>
            </p:cNvPr>
            <p:cNvSpPr txBox="1"/>
            <p:nvPr/>
          </p:nvSpPr>
          <p:spPr>
            <a:xfrm rot="16200000">
              <a:off x="386229" y="4106306"/>
              <a:ext cx="747320" cy="319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Survival (%)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647893D-3560-B74C-8D8C-366DB23979FC}"/>
                </a:ext>
              </a:extLst>
            </p:cNvPr>
            <p:cNvSpPr txBox="1"/>
            <p:nvPr/>
          </p:nvSpPr>
          <p:spPr>
            <a:xfrm>
              <a:off x="1090642" y="5302927"/>
              <a:ext cx="7987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8D48736-9E4D-6942-9B2F-A67A77922CAA}"/>
                </a:ext>
              </a:extLst>
            </p:cNvPr>
            <p:cNvSpPr txBox="1"/>
            <p:nvPr/>
          </p:nvSpPr>
          <p:spPr>
            <a:xfrm>
              <a:off x="1453910" y="5302926"/>
              <a:ext cx="7987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6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3FD1F6F-6CF4-084C-8DD7-1F3F77C1461E}"/>
                </a:ext>
              </a:extLst>
            </p:cNvPr>
            <p:cNvSpPr txBox="1"/>
            <p:nvPr/>
          </p:nvSpPr>
          <p:spPr>
            <a:xfrm>
              <a:off x="2873479" y="5302926"/>
              <a:ext cx="1597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289" name="Line 20">
              <a:extLst>
                <a:ext uri="{FF2B5EF4-FFF2-40B4-BE49-F238E27FC236}">
                  <a16:creationId xmlns:a16="http://schemas.microsoft.com/office/drawing/2014/main" id="{6094985C-37C9-E44B-9496-56A54F0D0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8211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03C0C03-3395-304F-A4DE-989C941BFFF9}"/>
                </a:ext>
              </a:extLst>
            </p:cNvPr>
            <p:cNvSpPr txBox="1"/>
            <p:nvPr/>
          </p:nvSpPr>
          <p:spPr>
            <a:xfrm>
              <a:off x="3232302" y="5302926"/>
              <a:ext cx="1597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36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C1CD176F-BBF8-BB4A-92FE-33D3A20CA1DE}"/>
                </a:ext>
              </a:extLst>
            </p:cNvPr>
            <p:cNvSpPr txBox="1"/>
            <p:nvPr/>
          </p:nvSpPr>
          <p:spPr>
            <a:xfrm>
              <a:off x="1412709" y="5464031"/>
              <a:ext cx="162845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Duration of OS (months)</a:t>
              </a:r>
            </a:p>
          </p:txBody>
        </p:sp>
        <p:sp>
          <p:nvSpPr>
            <p:cNvPr id="292" name="Line 18">
              <a:extLst>
                <a:ext uri="{FF2B5EF4-FFF2-40B4-BE49-F238E27FC236}">
                  <a16:creationId xmlns:a16="http://schemas.microsoft.com/office/drawing/2014/main" id="{5EBA2F18-EA07-DC43-B75A-84B9AD85D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877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D0C10B8E-DDFA-4C4F-8EE2-3A3975FC0EB0}"/>
                </a:ext>
              </a:extLst>
            </p:cNvPr>
            <p:cNvSpPr txBox="1"/>
            <p:nvPr/>
          </p:nvSpPr>
          <p:spPr>
            <a:xfrm>
              <a:off x="1776659" y="5302926"/>
              <a:ext cx="1597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12</a:t>
              </a:r>
            </a:p>
          </p:txBody>
        </p:sp>
        <p:sp>
          <p:nvSpPr>
            <p:cNvPr id="294" name="Line 18">
              <a:extLst>
                <a:ext uri="{FF2B5EF4-FFF2-40B4-BE49-F238E27FC236}">
                  <a16:creationId xmlns:a16="http://schemas.microsoft.com/office/drawing/2014/main" id="{DDD84C87-6901-D24C-817C-2104059BE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63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1AEAB1F0-2372-504A-846F-1894FD2310A2}"/>
                </a:ext>
              </a:extLst>
            </p:cNvPr>
            <p:cNvSpPr txBox="1"/>
            <p:nvPr/>
          </p:nvSpPr>
          <p:spPr>
            <a:xfrm>
              <a:off x="2134167" y="5302926"/>
              <a:ext cx="1597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18</a:t>
              </a:r>
            </a:p>
          </p:txBody>
        </p:sp>
        <p:sp>
          <p:nvSpPr>
            <p:cNvPr id="296" name="Line 18">
              <a:extLst>
                <a:ext uri="{FF2B5EF4-FFF2-40B4-BE49-F238E27FC236}">
                  <a16:creationId xmlns:a16="http://schemas.microsoft.com/office/drawing/2014/main" id="{07589829-44E6-B44D-90D8-25D6E1809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849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4FBB81F7-5880-FF43-ABDB-82BAE3057B39}"/>
                </a:ext>
              </a:extLst>
            </p:cNvPr>
            <p:cNvSpPr txBox="1"/>
            <p:nvPr/>
          </p:nvSpPr>
          <p:spPr>
            <a:xfrm>
              <a:off x="2508620" y="5302926"/>
              <a:ext cx="1597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24</a:t>
              </a:r>
            </a:p>
          </p:txBody>
        </p:sp>
      </p:grpSp>
      <p:sp>
        <p:nvSpPr>
          <p:cNvPr id="303" name="Freeform 54">
            <a:extLst>
              <a:ext uri="{FF2B5EF4-FFF2-40B4-BE49-F238E27FC236}">
                <a16:creationId xmlns:a16="http://schemas.microsoft.com/office/drawing/2014/main" id="{387D715E-47FC-DF4D-9730-755480ABA2DE}"/>
              </a:ext>
            </a:extLst>
          </p:cNvPr>
          <p:cNvSpPr>
            <a:spLocks/>
          </p:cNvSpPr>
          <p:nvPr/>
        </p:nvSpPr>
        <p:spPr bwMode="auto">
          <a:xfrm>
            <a:off x="1911240" y="3471268"/>
            <a:ext cx="981782" cy="1919692"/>
          </a:xfrm>
          <a:custGeom>
            <a:avLst/>
            <a:gdLst>
              <a:gd name="T0" fmla="*/ 0 w 1045"/>
              <a:gd name="T1" fmla="*/ 0 h 1519"/>
              <a:gd name="T2" fmla="*/ 114 w 1045"/>
              <a:gd name="T3" fmla="*/ 0 h 1519"/>
              <a:gd name="T4" fmla="*/ 114 w 1045"/>
              <a:gd name="T5" fmla="*/ 15 h 1519"/>
              <a:gd name="T6" fmla="*/ 125 w 1045"/>
              <a:gd name="T7" fmla="*/ 15 h 1519"/>
              <a:gd name="T8" fmla="*/ 125 w 1045"/>
              <a:gd name="T9" fmla="*/ 72 h 1519"/>
              <a:gd name="T10" fmla="*/ 136 w 1045"/>
              <a:gd name="T11" fmla="*/ 72 h 1519"/>
              <a:gd name="T12" fmla="*/ 136 w 1045"/>
              <a:gd name="T13" fmla="*/ 407 h 1519"/>
              <a:gd name="T14" fmla="*/ 144 w 1045"/>
              <a:gd name="T15" fmla="*/ 407 h 1519"/>
              <a:gd name="T16" fmla="*/ 144 w 1045"/>
              <a:gd name="T17" fmla="*/ 498 h 1519"/>
              <a:gd name="T18" fmla="*/ 152 w 1045"/>
              <a:gd name="T19" fmla="*/ 498 h 1519"/>
              <a:gd name="T20" fmla="*/ 152 w 1045"/>
              <a:gd name="T21" fmla="*/ 513 h 1519"/>
              <a:gd name="T22" fmla="*/ 174 w 1045"/>
              <a:gd name="T23" fmla="*/ 513 h 1519"/>
              <a:gd name="T24" fmla="*/ 174 w 1045"/>
              <a:gd name="T25" fmla="*/ 767 h 1519"/>
              <a:gd name="T26" fmla="*/ 182 w 1045"/>
              <a:gd name="T27" fmla="*/ 767 h 1519"/>
              <a:gd name="T28" fmla="*/ 182 w 1045"/>
              <a:gd name="T29" fmla="*/ 820 h 1519"/>
              <a:gd name="T30" fmla="*/ 189 w 1045"/>
              <a:gd name="T31" fmla="*/ 820 h 1519"/>
              <a:gd name="T32" fmla="*/ 189 w 1045"/>
              <a:gd name="T33" fmla="*/ 839 h 1519"/>
              <a:gd name="T34" fmla="*/ 216 w 1045"/>
              <a:gd name="T35" fmla="*/ 839 h 1519"/>
              <a:gd name="T36" fmla="*/ 216 w 1045"/>
              <a:gd name="T37" fmla="*/ 874 h 1519"/>
              <a:gd name="T38" fmla="*/ 223 w 1045"/>
              <a:gd name="T39" fmla="*/ 874 h 1519"/>
              <a:gd name="T40" fmla="*/ 223 w 1045"/>
              <a:gd name="T41" fmla="*/ 1003 h 1519"/>
              <a:gd name="T42" fmla="*/ 261 w 1045"/>
              <a:gd name="T43" fmla="*/ 1003 h 1519"/>
              <a:gd name="T44" fmla="*/ 261 w 1045"/>
              <a:gd name="T45" fmla="*/ 1056 h 1519"/>
              <a:gd name="T46" fmla="*/ 265 w 1045"/>
              <a:gd name="T47" fmla="*/ 1056 h 1519"/>
              <a:gd name="T48" fmla="*/ 265 w 1045"/>
              <a:gd name="T49" fmla="*/ 1101 h 1519"/>
              <a:gd name="T50" fmla="*/ 273 w 1045"/>
              <a:gd name="T51" fmla="*/ 1101 h 1519"/>
              <a:gd name="T52" fmla="*/ 273 w 1045"/>
              <a:gd name="T53" fmla="*/ 1113 h 1519"/>
              <a:gd name="T54" fmla="*/ 383 w 1045"/>
              <a:gd name="T55" fmla="*/ 1113 h 1519"/>
              <a:gd name="T56" fmla="*/ 383 w 1045"/>
              <a:gd name="T57" fmla="*/ 1136 h 1519"/>
              <a:gd name="T58" fmla="*/ 386 w 1045"/>
              <a:gd name="T59" fmla="*/ 1136 h 1519"/>
              <a:gd name="T60" fmla="*/ 386 w 1045"/>
              <a:gd name="T61" fmla="*/ 1177 h 1519"/>
              <a:gd name="T62" fmla="*/ 394 w 1045"/>
              <a:gd name="T63" fmla="*/ 1177 h 1519"/>
              <a:gd name="T64" fmla="*/ 394 w 1045"/>
              <a:gd name="T65" fmla="*/ 1265 h 1519"/>
              <a:gd name="T66" fmla="*/ 401 w 1045"/>
              <a:gd name="T67" fmla="*/ 1265 h 1519"/>
              <a:gd name="T68" fmla="*/ 401 w 1045"/>
              <a:gd name="T69" fmla="*/ 1288 h 1519"/>
              <a:gd name="T70" fmla="*/ 519 w 1045"/>
              <a:gd name="T71" fmla="*/ 1288 h 1519"/>
              <a:gd name="T72" fmla="*/ 519 w 1045"/>
              <a:gd name="T73" fmla="*/ 1310 h 1519"/>
              <a:gd name="T74" fmla="*/ 689 w 1045"/>
              <a:gd name="T75" fmla="*/ 1310 h 1519"/>
              <a:gd name="T76" fmla="*/ 689 w 1045"/>
              <a:gd name="T77" fmla="*/ 1345 h 1519"/>
              <a:gd name="T78" fmla="*/ 757 w 1045"/>
              <a:gd name="T79" fmla="*/ 1345 h 1519"/>
              <a:gd name="T80" fmla="*/ 757 w 1045"/>
              <a:gd name="T81" fmla="*/ 1379 h 1519"/>
              <a:gd name="T82" fmla="*/ 776 w 1045"/>
              <a:gd name="T83" fmla="*/ 1379 h 1519"/>
              <a:gd name="T84" fmla="*/ 776 w 1045"/>
              <a:gd name="T85" fmla="*/ 1470 h 1519"/>
              <a:gd name="T86" fmla="*/ 1045 w 1045"/>
              <a:gd name="T87" fmla="*/ 1470 h 1519"/>
              <a:gd name="T88" fmla="*/ 1045 w 1045"/>
              <a:gd name="T89" fmla="*/ 1519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1519">
                <a:moveTo>
                  <a:pt x="0" y="0"/>
                </a:moveTo>
                <a:lnTo>
                  <a:pt x="114" y="0"/>
                </a:lnTo>
                <a:lnTo>
                  <a:pt x="114" y="15"/>
                </a:lnTo>
                <a:lnTo>
                  <a:pt x="125" y="15"/>
                </a:lnTo>
                <a:lnTo>
                  <a:pt x="125" y="72"/>
                </a:lnTo>
                <a:lnTo>
                  <a:pt x="136" y="72"/>
                </a:lnTo>
                <a:lnTo>
                  <a:pt x="136" y="407"/>
                </a:lnTo>
                <a:lnTo>
                  <a:pt x="144" y="407"/>
                </a:lnTo>
                <a:lnTo>
                  <a:pt x="144" y="498"/>
                </a:lnTo>
                <a:lnTo>
                  <a:pt x="152" y="498"/>
                </a:lnTo>
                <a:lnTo>
                  <a:pt x="152" y="513"/>
                </a:lnTo>
                <a:lnTo>
                  <a:pt x="174" y="513"/>
                </a:lnTo>
                <a:lnTo>
                  <a:pt x="174" y="767"/>
                </a:lnTo>
                <a:lnTo>
                  <a:pt x="182" y="767"/>
                </a:lnTo>
                <a:lnTo>
                  <a:pt x="182" y="820"/>
                </a:lnTo>
                <a:lnTo>
                  <a:pt x="189" y="820"/>
                </a:lnTo>
                <a:lnTo>
                  <a:pt x="189" y="839"/>
                </a:lnTo>
                <a:lnTo>
                  <a:pt x="216" y="839"/>
                </a:lnTo>
                <a:lnTo>
                  <a:pt x="216" y="874"/>
                </a:lnTo>
                <a:lnTo>
                  <a:pt x="223" y="874"/>
                </a:lnTo>
                <a:lnTo>
                  <a:pt x="223" y="1003"/>
                </a:lnTo>
                <a:lnTo>
                  <a:pt x="261" y="1003"/>
                </a:lnTo>
                <a:lnTo>
                  <a:pt x="261" y="1056"/>
                </a:lnTo>
                <a:lnTo>
                  <a:pt x="265" y="1056"/>
                </a:lnTo>
                <a:lnTo>
                  <a:pt x="265" y="1101"/>
                </a:lnTo>
                <a:lnTo>
                  <a:pt x="273" y="1101"/>
                </a:lnTo>
                <a:lnTo>
                  <a:pt x="273" y="1113"/>
                </a:lnTo>
                <a:lnTo>
                  <a:pt x="383" y="1113"/>
                </a:lnTo>
                <a:lnTo>
                  <a:pt x="383" y="1136"/>
                </a:lnTo>
                <a:lnTo>
                  <a:pt x="386" y="1136"/>
                </a:lnTo>
                <a:lnTo>
                  <a:pt x="386" y="1177"/>
                </a:lnTo>
                <a:lnTo>
                  <a:pt x="394" y="1177"/>
                </a:lnTo>
                <a:lnTo>
                  <a:pt x="394" y="1265"/>
                </a:lnTo>
                <a:lnTo>
                  <a:pt x="401" y="1265"/>
                </a:lnTo>
                <a:lnTo>
                  <a:pt x="401" y="1288"/>
                </a:lnTo>
                <a:lnTo>
                  <a:pt x="519" y="1288"/>
                </a:lnTo>
                <a:lnTo>
                  <a:pt x="519" y="1310"/>
                </a:lnTo>
                <a:lnTo>
                  <a:pt x="689" y="1310"/>
                </a:lnTo>
                <a:lnTo>
                  <a:pt x="689" y="1345"/>
                </a:lnTo>
                <a:lnTo>
                  <a:pt x="757" y="1345"/>
                </a:lnTo>
                <a:lnTo>
                  <a:pt x="757" y="1379"/>
                </a:lnTo>
                <a:lnTo>
                  <a:pt x="776" y="1379"/>
                </a:lnTo>
                <a:lnTo>
                  <a:pt x="776" y="1470"/>
                </a:lnTo>
                <a:lnTo>
                  <a:pt x="1045" y="1470"/>
                </a:lnTo>
                <a:lnTo>
                  <a:pt x="1045" y="1519"/>
                </a:ln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Freeform 55">
            <a:extLst>
              <a:ext uri="{FF2B5EF4-FFF2-40B4-BE49-F238E27FC236}">
                <a16:creationId xmlns:a16="http://schemas.microsoft.com/office/drawing/2014/main" id="{012BC798-A5C8-F044-875E-8052EBA7A0B6}"/>
              </a:ext>
            </a:extLst>
          </p:cNvPr>
          <p:cNvSpPr>
            <a:spLocks/>
          </p:cNvSpPr>
          <p:nvPr/>
        </p:nvSpPr>
        <p:spPr bwMode="auto">
          <a:xfrm>
            <a:off x="1911240" y="3471268"/>
            <a:ext cx="1459051" cy="1430606"/>
          </a:xfrm>
          <a:custGeom>
            <a:avLst/>
            <a:gdLst>
              <a:gd name="T0" fmla="*/ 30 w 410"/>
              <a:gd name="T1" fmla="*/ 0 h 298"/>
              <a:gd name="T2" fmla="*/ 35 w 410"/>
              <a:gd name="T3" fmla="*/ 2 h 298"/>
              <a:gd name="T4" fmla="*/ 36 w 410"/>
              <a:gd name="T5" fmla="*/ 12 h 298"/>
              <a:gd name="T6" fmla="*/ 44 w 410"/>
              <a:gd name="T7" fmla="*/ 15 h 298"/>
              <a:gd name="T8" fmla="*/ 46 w 410"/>
              <a:gd name="T9" fmla="*/ 17 h 298"/>
              <a:gd name="T10" fmla="*/ 48 w 410"/>
              <a:gd name="T11" fmla="*/ 36 h 298"/>
              <a:gd name="T12" fmla="*/ 50 w 410"/>
              <a:gd name="T13" fmla="*/ 42 h 298"/>
              <a:gd name="T14" fmla="*/ 55 w 410"/>
              <a:gd name="T15" fmla="*/ 45 h 298"/>
              <a:gd name="T16" fmla="*/ 57 w 410"/>
              <a:gd name="T17" fmla="*/ 47 h 298"/>
              <a:gd name="T18" fmla="*/ 59 w 410"/>
              <a:gd name="T19" fmla="*/ 53 h 298"/>
              <a:gd name="T20" fmla="*/ 66 w 410"/>
              <a:gd name="T21" fmla="*/ 75 h 298"/>
              <a:gd name="T22" fmla="*/ 68 w 410"/>
              <a:gd name="T23" fmla="*/ 77 h 298"/>
              <a:gd name="T24" fmla="*/ 70 w 410"/>
              <a:gd name="T25" fmla="*/ 80 h 298"/>
              <a:gd name="T26" fmla="*/ 70 w 410"/>
              <a:gd name="T27" fmla="*/ 102 h 298"/>
              <a:gd name="T28" fmla="*/ 72 w 410"/>
              <a:gd name="T29" fmla="*/ 103 h 298"/>
              <a:gd name="T30" fmla="*/ 74 w 410"/>
              <a:gd name="T31" fmla="*/ 105 h 298"/>
              <a:gd name="T32" fmla="*/ 86 w 410"/>
              <a:gd name="T33" fmla="*/ 107 h 298"/>
              <a:gd name="T34" fmla="*/ 99 w 410"/>
              <a:gd name="T35" fmla="*/ 108 h 298"/>
              <a:gd name="T36" fmla="*/ 101 w 410"/>
              <a:gd name="T37" fmla="*/ 112 h 298"/>
              <a:gd name="T38" fmla="*/ 102 w 410"/>
              <a:gd name="T39" fmla="*/ 117 h 298"/>
              <a:gd name="T40" fmla="*/ 103 w 410"/>
              <a:gd name="T41" fmla="*/ 152 h 298"/>
              <a:gd name="T42" fmla="*/ 104 w 410"/>
              <a:gd name="T43" fmla="*/ 159 h 298"/>
              <a:gd name="T44" fmla="*/ 105 w 410"/>
              <a:gd name="T45" fmla="*/ 163 h 298"/>
              <a:gd name="T46" fmla="*/ 107 w 410"/>
              <a:gd name="T47" fmla="*/ 165 h 298"/>
              <a:gd name="T48" fmla="*/ 135 w 410"/>
              <a:gd name="T49" fmla="*/ 168 h 298"/>
              <a:gd name="T50" fmla="*/ 136 w 410"/>
              <a:gd name="T51" fmla="*/ 170 h 298"/>
              <a:gd name="T52" fmla="*/ 137 w 410"/>
              <a:gd name="T53" fmla="*/ 197 h 298"/>
              <a:gd name="T54" fmla="*/ 139 w 410"/>
              <a:gd name="T55" fmla="*/ 201 h 298"/>
              <a:gd name="T56" fmla="*/ 140 w 410"/>
              <a:gd name="T57" fmla="*/ 207 h 298"/>
              <a:gd name="T58" fmla="*/ 152 w 410"/>
              <a:gd name="T59" fmla="*/ 209 h 298"/>
              <a:gd name="T60" fmla="*/ 169 w 410"/>
              <a:gd name="T61" fmla="*/ 212 h 298"/>
              <a:gd name="T62" fmla="*/ 170 w 410"/>
              <a:gd name="T63" fmla="*/ 218 h 298"/>
              <a:gd name="T64" fmla="*/ 171 w 410"/>
              <a:gd name="T65" fmla="*/ 231 h 298"/>
              <a:gd name="T66" fmla="*/ 173 w 410"/>
              <a:gd name="T67" fmla="*/ 234 h 298"/>
              <a:gd name="T68" fmla="*/ 174 w 410"/>
              <a:gd name="T69" fmla="*/ 237 h 298"/>
              <a:gd name="T70" fmla="*/ 178 w 410"/>
              <a:gd name="T71" fmla="*/ 239 h 298"/>
              <a:gd name="T72" fmla="*/ 200 w 410"/>
              <a:gd name="T73" fmla="*/ 240 h 298"/>
              <a:gd name="T74" fmla="*/ 203 w 410"/>
              <a:gd name="T75" fmla="*/ 242 h 298"/>
              <a:gd name="T76" fmla="*/ 205 w 410"/>
              <a:gd name="T77" fmla="*/ 253 h 298"/>
              <a:gd name="T78" fmla="*/ 206 w 410"/>
              <a:gd name="T79" fmla="*/ 257 h 298"/>
              <a:gd name="T80" fmla="*/ 208 w 410"/>
              <a:gd name="T81" fmla="*/ 262 h 298"/>
              <a:gd name="T82" fmla="*/ 234 w 410"/>
              <a:gd name="T83" fmla="*/ 264 h 298"/>
              <a:gd name="T84" fmla="*/ 237 w 410"/>
              <a:gd name="T85" fmla="*/ 265 h 298"/>
              <a:gd name="T86" fmla="*/ 239 w 410"/>
              <a:gd name="T87" fmla="*/ 272 h 298"/>
              <a:gd name="T88" fmla="*/ 240 w 410"/>
              <a:gd name="T89" fmla="*/ 274 h 298"/>
              <a:gd name="T90" fmla="*/ 241 w 410"/>
              <a:gd name="T91" fmla="*/ 277 h 298"/>
              <a:gd name="T92" fmla="*/ 273 w 410"/>
              <a:gd name="T93" fmla="*/ 283 h 298"/>
              <a:gd name="T94" fmla="*/ 274 w 410"/>
              <a:gd name="T95" fmla="*/ 285 h 298"/>
              <a:gd name="T96" fmla="*/ 275 w 410"/>
              <a:gd name="T97" fmla="*/ 289 h 298"/>
              <a:gd name="T98" fmla="*/ 278 w 410"/>
              <a:gd name="T99" fmla="*/ 292 h 298"/>
              <a:gd name="T100" fmla="*/ 304 w 410"/>
              <a:gd name="T101" fmla="*/ 293 h 298"/>
              <a:gd name="T102" fmla="*/ 306 w 410"/>
              <a:gd name="T103" fmla="*/ 295 h 298"/>
              <a:gd name="T104" fmla="*/ 307 w 410"/>
              <a:gd name="T105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0" h="298">
                <a:moveTo>
                  <a:pt x="0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2"/>
                  <a:pt x="30" y="2"/>
                  <a:pt x="30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5"/>
                  <a:pt x="36" y="15"/>
                  <a:pt x="36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7"/>
                  <a:pt x="44" y="17"/>
                  <a:pt x="4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36"/>
                  <a:pt x="46" y="36"/>
                  <a:pt x="46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42"/>
                  <a:pt x="48" y="42"/>
                  <a:pt x="48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5"/>
                  <a:pt x="50" y="45"/>
                  <a:pt x="50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7"/>
                  <a:pt x="55" y="47"/>
                  <a:pt x="55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75"/>
                  <a:pt x="59" y="75"/>
                  <a:pt x="59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7"/>
                  <a:pt x="66" y="77"/>
                  <a:pt x="66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7" y="163"/>
                  <a:pt x="107" y="163"/>
                  <a:pt x="107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35" y="165"/>
                  <a:pt x="135" y="165"/>
                  <a:pt x="135" y="165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170"/>
                  <a:pt x="136" y="170"/>
                  <a:pt x="136" y="170"/>
                </a:cubicBezTo>
                <a:cubicBezTo>
                  <a:pt x="137" y="170"/>
                  <a:pt x="137" y="170"/>
                  <a:pt x="137" y="17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39" y="197"/>
                  <a:pt x="139" y="197"/>
                  <a:pt x="139" y="197"/>
                </a:cubicBezTo>
                <a:cubicBezTo>
                  <a:pt x="139" y="201"/>
                  <a:pt x="139" y="201"/>
                  <a:pt x="139" y="201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207"/>
                  <a:pt x="140" y="207"/>
                  <a:pt x="140" y="207"/>
                </a:cubicBezTo>
                <a:cubicBezTo>
                  <a:pt x="152" y="207"/>
                  <a:pt x="152" y="207"/>
                  <a:pt x="152" y="207"/>
                </a:cubicBezTo>
                <a:cubicBezTo>
                  <a:pt x="152" y="209"/>
                  <a:pt x="152" y="209"/>
                  <a:pt x="152" y="209"/>
                </a:cubicBezTo>
                <a:cubicBezTo>
                  <a:pt x="169" y="209"/>
                  <a:pt x="169" y="209"/>
                  <a:pt x="169" y="209"/>
                </a:cubicBezTo>
                <a:cubicBezTo>
                  <a:pt x="169" y="212"/>
                  <a:pt x="169" y="212"/>
                  <a:pt x="169" y="212"/>
                </a:cubicBezTo>
                <a:cubicBezTo>
                  <a:pt x="170" y="212"/>
                  <a:pt x="170" y="212"/>
                  <a:pt x="170" y="212"/>
                </a:cubicBezTo>
                <a:cubicBezTo>
                  <a:pt x="170" y="218"/>
                  <a:pt x="170" y="218"/>
                  <a:pt x="170" y="218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71" y="231"/>
                  <a:pt x="171" y="231"/>
                  <a:pt x="171" y="231"/>
                </a:cubicBezTo>
                <a:cubicBezTo>
                  <a:pt x="173" y="231"/>
                  <a:pt x="173" y="231"/>
                  <a:pt x="173" y="231"/>
                </a:cubicBezTo>
                <a:cubicBezTo>
                  <a:pt x="173" y="234"/>
                  <a:pt x="173" y="234"/>
                  <a:pt x="173" y="234"/>
                </a:cubicBezTo>
                <a:cubicBezTo>
                  <a:pt x="174" y="234"/>
                  <a:pt x="174" y="234"/>
                  <a:pt x="174" y="234"/>
                </a:cubicBezTo>
                <a:cubicBezTo>
                  <a:pt x="174" y="237"/>
                  <a:pt x="174" y="237"/>
                  <a:pt x="174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8" y="239"/>
                  <a:pt x="178" y="239"/>
                  <a:pt x="178" y="239"/>
                </a:cubicBezTo>
                <a:cubicBezTo>
                  <a:pt x="200" y="239"/>
                  <a:pt x="200" y="239"/>
                  <a:pt x="200" y="239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203" y="240"/>
                  <a:pt x="203" y="240"/>
                  <a:pt x="203" y="240"/>
                </a:cubicBezTo>
                <a:cubicBezTo>
                  <a:pt x="203" y="242"/>
                  <a:pt x="203" y="242"/>
                  <a:pt x="203" y="242"/>
                </a:cubicBezTo>
                <a:cubicBezTo>
                  <a:pt x="205" y="242"/>
                  <a:pt x="205" y="242"/>
                  <a:pt x="205" y="242"/>
                </a:cubicBezTo>
                <a:cubicBezTo>
                  <a:pt x="205" y="253"/>
                  <a:pt x="205" y="253"/>
                  <a:pt x="205" y="253"/>
                </a:cubicBezTo>
                <a:cubicBezTo>
                  <a:pt x="206" y="253"/>
                  <a:pt x="206" y="253"/>
                  <a:pt x="206" y="253"/>
                </a:cubicBezTo>
                <a:cubicBezTo>
                  <a:pt x="206" y="257"/>
                  <a:pt x="206" y="257"/>
                  <a:pt x="206" y="257"/>
                </a:cubicBezTo>
                <a:cubicBezTo>
                  <a:pt x="208" y="257"/>
                  <a:pt x="208" y="257"/>
                  <a:pt x="208" y="257"/>
                </a:cubicBezTo>
                <a:cubicBezTo>
                  <a:pt x="208" y="262"/>
                  <a:pt x="208" y="262"/>
                  <a:pt x="208" y="262"/>
                </a:cubicBezTo>
                <a:cubicBezTo>
                  <a:pt x="234" y="262"/>
                  <a:pt x="234" y="262"/>
                  <a:pt x="234" y="262"/>
                </a:cubicBezTo>
                <a:cubicBezTo>
                  <a:pt x="234" y="262"/>
                  <a:pt x="233" y="264"/>
                  <a:pt x="234" y="264"/>
                </a:cubicBezTo>
                <a:cubicBezTo>
                  <a:pt x="234" y="264"/>
                  <a:pt x="237" y="264"/>
                  <a:pt x="237" y="264"/>
                </a:cubicBezTo>
                <a:cubicBezTo>
                  <a:pt x="237" y="265"/>
                  <a:pt x="237" y="265"/>
                  <a:pt x="237" y="265"/>
                </a:cubicBezTo>
                <a:cubicBezTo>
                  <a:pt x="239" y="265"/>
                  <a:pt x="239" y="265"/>
                  <a:pt x="239" y="265"/>
                </a:cubicBezTo>
                <a:cubicBezTo>
                  <a:pt x="239" y="272"/>
                  <a:pt x="239" y="272"/>
                  <a:pt x="239" y="272"/>
                </a:cubicBezTo>
                <a:cubicBezTo>
                  <a:pt x="240" y="272"/>
                  <a:pt x="240" y="272"/>
                  <a:pt x="240" y="272"/>
                </a:cubicBezTo>
                <a:cubicBezTo>
                  <a:pt x="240" y="274"/>
                  <a:pt x="240" y="274"/>
                  <a:pt x="240" y="274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1" y="277"/>
                  <a:pt x="241" y="277"/>
                  <a:pt x="241" y="277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3" y="283"/>
                  <a:pt x="273" y="283"/>
                  <a:pt x="273" y="283"/>
                </a:cubicBezTo>
                <a:cubicBezTo>
                  <a:pt x="274" y="283"/>
                  <a:pt x="274" y="283"/>
                  <a:pt x="274" y="283"/>
                </a:cubicBezTo>
                <a:cubicBezTo>
                  <a:pt x="274" y="285"/>
                  <a:pt x="274" y="285"/>
                  <a:pt x="274" y="285"/>
                </a:cubicBezTo>
                <a:cubicBezTo>
                  <a:pt x="275" y="285"/>
                  <a:pt x="275" y="285"/>
                  <a:pt x="275" y="285"/>
                </a:cubicBezTo>
                <a:cubicBezTo>
                  <a:pt x="275" y="289"/>
                  <a:pt x="275" y="289"/>
                  <a:pt x="275" y="289"/>
                </a:cubicBezTo>
                <a:cubicBezTo>
                  <a:pt x="278" y="289"/>
                  <a:pt x="278" y="289"/>
                  <a:pt x="278" y="289"/>
                </a:cubicBezTo>
                <a:cubicBezTo>
                  <a:pt x="278" y="292"/>
                  <a:pt x="278" y="292"/>
                  <a:pt x="278" y="292"/>
                </a:cubicBezTo>
                <a:cubicBezTo>
                  <a:pt x="304" y="292"/>
                  <a:pt x="304" y="292"/>
                  <a:pt x="304" y="292"/>
                </a:cubicBezTo>
                <a:cubicBezTo>
                  <a:pt x="304" y="293"/>
                  <a:pt x="304" y="293"/>
                  <a:pt x="304" y="293"/>
                </a:cubicBezTo>
                <a:cubicBezTo>
                  <a:pt x="306" y="293"/>
                  <a:pt x="306" y="293"/>
                  <a:pt x="306" y="293"/>
                </a:cubicBezTo>
                <a:cubicBezTo>
                  <a:pt x="306" y="295"/>
                  <a:pt x="306" y="295"/>
                  <a:pt x="306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410" y="298"/>
                  <a:pt x="410" y="298"/>
                  <a:pt x="410" y="298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Freeform 56">
            <a:extLst>
              <a:ext uri="{FF2B5EF4-FFF2-40B4-BE49-F238E27FC236}">
                <a16:creationId xmlns:a16="http://schemas.microsoft.com/office/drawing/2014/main" id="{CB67343C-4DB2-6C4F-B435-63FC1DD7A4E7}"/>
              </a:ext>
            </a:extLst>
          </p:cNvPr>
          <p:cNvSpPr>
            <a:spLocks/>
          </p:cNvSpPr>
          <p:nvPr/>
        </p:nvSpPr>
        <p:spPr bwMode="auto">
          <a:xfrm>
            <a:off x="1911240" y="3471270"/>
            <a:ext cx="1459051" cy="1367417"/>
          </a:xfrm>
          <a:custGeom>
            <a:avLst/>
            <a:gdLst>
              <a:gd name="T0" fmla="*/ 44 w 410"/>
              <a:gd name="T1" fmla="*/ 0 h 285"/>
              <a:gd name="T2" fmla="*/ 46 w 410"/>
              <a:gd name="T3" fmla="*/ 2 h 285"/>
              <a:gd name="T4" fmla="*/ 47 w 410"/>
              <a:gd name="T5" fmla="*/ 14 h 285"/>
              <a:gd name="T6" fmla="*/ 49 w 410"/>
              <a:gd name="T7" fmla="*/ 18 h 285"/>
              <a:gd name="T8" fmla="*/ 56 w 410"/>
              <a:gd name="T9" fmla="*/ 21 h 285"/>
              <a:gd name="T10" fmla="*/ 57 w 410"/>
              <a:gd name="T11" fmla="*/ 22 h 285"/>
              <a:gd name="T12" fmla="*/ 58 w 410"/>
              <a:gd name="T13" fmla="*/ 27 h 285"/>
              <a:gd name="T14" fmla="*/ 67 w 410"/>
              <a:gd name="T15" fmla="*/ 48 h 285"/>
              <a:gd name="T16" fmla="*/ 69 w 410"/>
              <a:gd name="T17" fmla="*/ 52 h 285"/>
              <a:gd name="T18" fmla="*/ 70 w 410"/>
              <a:gd name="T19" fmla="*/ 70 h 285"/>
              <a:gd name="T20" fmla="*/ 73 w 410"/>
              <a:gd name="T21" fmla="*/ 72 h 285"/>
              <a:gd name="T22" fmla="*/ 85 w 410"/>
              <a:gd name="T23" fmla="*/ 74 h 285"/>
              <a:gd name="T24" fmla="*/ 97 w 410"/>
              <a:gd name="T25" fmla="*/ 76 h 285"/>
              <a:gd name="T26" fmla="*/ 101 w 410"/>
              <a:gd name="T27" fmla="*/ 77 h 285"/>
              <a:gd name="T28" fmla="*/ 102 w 410"/>
              <a:gd name="T29" fmla="*/ 81 h 285"/>
              <a:gd name="T30" fmla="*/ 103 w 410"/>
              <a:gd name="T31" fmla="*/ 86 h 285"/>
              <a:gd name="T32" fmla="*/ 104 w 410"/>
              <a:gd name="T33" fmla="*/ 124 h 285"/>
              <a:gd name="T34" fmla="*/ 105 w 410"/>
              <a:gd name="T35" fmla="*/ 131 h 285"/>
              <a:gd name="T36" fmla="*/ 107 w 410"/>
              <a:gd name="T37" fmla="*/ 136 h 285"/>
              <a:gd name="T38" fmla="*/ 134 w 410"/>
              <a:gd name="T39" fmla="*/ 137 h 285"/>
              <a:gd name="T40" fmla="*/ 135 w 410"/>
              <a:gd name="T41" fmla="*/ 139 h 285"/>
              <a:gd name="T42" fmla="*/ 136 w 410"/>
              <a:gd name="T43" fmla="*/ 141 h 285"/>
              <a:gd name="T44" fmla="*/ 137 w 410"/>
              <a:gd name="T45" fmla="*/ 144 h 285"/>
              <a:gd name="T46" fmla="*/ 138 w 410"/>
              <a:gd name="T47" fmla="*/ 168 h 285"/>
              <a:gd name="T48" fmla="*/ 139 w 410"/>
              <a:gd name="T49" fmla="*/ 176 h 285"/>
              <a:gd name="T50" fmla="*/ 151 w 410"/>
              <a:gd name="T51" fmla="*/ 186 h 285"/>
              <a:gd name="T52" fmla="*/ 167 w 410"/>
              <a:gd name="T53" fmla="*/ 188 h 285"/>
              <a:gd name="T54" fmla="*/ 169 w 410"/>
              <a:gd name="T55" fmla="*/ 189 h 285"/>
              <a:gd name="T56" fmla="*/ 170 w 410"/>
              <a:gd name="T57" fmla="*/ 192 h 285"/>
              <a:gd name="T58" fmla="*/ 171 w 410"/>
              <a:gd name="T59" fmla="*/ 200 h 285"/>
              <a:gd name="T60" fmla="*/ 172 w 410"/>
              <a:gd name="T61" fmla="*/ 209 h 285"/>
              <a:gd name="T62" fmla="*/ 173 w 410"/>
              <a:gd name="T63" fmla="*/ 213 h 285"/>
              <a:gd name="T64" fmla="*/ 174 w 410"/>
              <a:gd name="T65" fmla="*/ 217 h 285"/>
              <a:gd name="T66" fmla="*/ 178 w 410"/>
              <a:gd name="T67" fmla="*/ 221 h 285"/>
              <a:gd name="T68" fmla="*/ 202 w 410"/>
              <a:gd name="T69" fmla="*/ 222 h 285"/>
              <a:gd name="T70" fmla="*/ 203 w 410"/>
              <a:gd name="T71" fmla="*/ 224 h 285"/>
              <a:gd name="T72" fmla="*/ 205 w 410"/>
              <a:gd name="T73" fmla="*/ 225 h 285"/>
              <a:gd name="T74" fmla="*/ 206 w 410"/>
              <a:gd name="T75" fmla="*/ 235 h 285"/>
              <a:gd name="T76" fmla="*/ 207 w 410"/>
              <a:gd name="T77" fmla="*/ 240 h 285"/>
              <a:gd name="T78" fmla="*/ 210 w 410"/>
              <a:gd name="T79" fmla="*/ 245 h 285"/>
              <a:gd name="T80" fmla="*/ 237 w 410"/>
              <a:gd name="T81" fmla="*/ 246 h 285"/>
              <a:gd name="T82" fmla="*/ 238 w 410"/>
              <a:gd name="T83" fmla="*/ 250 h 285"/>
              <a:gd name="T84" fmla="*/ 239 w 410"/>
              <a:gd name="T85" fmla="*/ 250 h 285"/>
              <a:gd name="T86" fmla="*/ 240 w 410"/>
              <a:gd name="T87" fmla="*/ 258 h 285"/>
              <a:gd name="T88" fmla="*/ 242 w 410"/>
              <a:gd name="T89" fmla="*/ 260 h 285"/>
              <a:gd name="T90" fmla="*/ 273 w 410"/>
              <a:gd name="T91" fmla="*/ 263 h 285"/>
              <a:gd name="T92" fmla="*/ 274 w 410"/>
              <a:gd name="T93" fmla="*/ 268 h 285"/>
              <a:gd name="T94" fmla="*/ 276 w 410"/>
              <a:gd name="T95" fmla="*/ 270 h 285"/>
              <a:gd name="T96" fmla="*/ 278 w 410"/>
              <a:gd name="T97" fmla="*/ 274 h 285"/>
              <a:gd name="T98" fmla="*/ 304 w 410"/>
              <a:gd name="T99" fmla="*/ 277 h 285"/>
              <a:gd name="T100" fmla="*/ 306 w 410"/>
              <a:gd name="T101" fmla="*/ 280 h 285"/>
              <a:gd name="T102" fmla="*/ 307 w 410"/>
              <a:gd name="T103" fmla="*/ 282 h 285"/>
              <a:gd name="T104" fmla="*/ 410 w 410"/>
              <a:gd name="T105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0" h="285">
                <a:moveTo>
                  <a:pt x="0" y="0"/>
                </a:moveTo>
                <a:cubicBezTo>
                  <a:pt x="44" y="0"/>
                  <a:pt x="44" y="0"/>
                  <a:pt x="44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4"/>
                  <a:pt x="46" y="14"/>
                  <a:pt x="4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8"/>
                  <a:pt x="47" y="18"/>
                  <a:pt x="47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21"/>
                  <a:pt x="49" y="21"/>
                  <a:pt x="49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48"/>
                  <a:pt x="58" y="48"/>
                  <a:pt x="5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52"/>
                  <a:pt x="67" y="52"/>
                  <a:pt x="67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70"/>
                  <a:pt x="69" y="70"/>
                  <a:pt x="69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2"/>
                  <a:pt x="70" y="72"/>
                  <a:pt x="70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4"/>
                  <a:pt x="73" y="74"/>
                  <a:pt x="73" y="74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76"/>
                  <a:pt x="85" y="76"/>
                  <a:pt x="85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7" y="77"/>
                  <a:pt x="97" y="77"/>
                  <a:pt x="97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36"/>
                  <a:pt x="105" y="136"/>
                  <a:pt x="105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36"/>
                  <a:pt x="106" y="137"/>
                  <a:pt x="107" y="137"/>
                </a:cubicBezTo>
                <a:cubicBezTo>
                  <a:pt x="107" y="137"/>
                  <a:pt x="134" y="137"/>
                  <a:pt x="134" y="137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5" y="141"/>
                  <a:pt x="135" y="141"/>
                  <a:pt x="135" y="141"/>
                </a:cubicBezTo>
                <a:cubicBezTo>
                  <a:pt x="136" y="141"/>
                  <a:pt x="136" y="141"/>
                  <a:pt x="136" y="141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68"/>
                  <a:pt x="137" y="168"/>
                  <a:pt x="137" y="168"/>
                </a:cubicBezTo>
                <a:cubicBezTo>
                  <a:pt x="138" y="168"/>
                  <a:pt x="138" y="168"/>
                  <a:pt x="138" y="168"/>
                </a:cubicBezTo>
                <a:cubicBezTo>
                  <a:pt x="138" y="176"/>
                  <a:pt x="138" y="176"/>
                  <a:pt x="138" y="176"/>
                </a:cubicBezTo>
                <a:cubicBezTo>
                  <a:pt x="139" y="176"/>
                  <a:pt x="139" y="176"/>
                  <a:pt x="139" y="176"/>
                </a:cubicBezTo>
                <a:cubicBezTo>
                  <a:pt x="139" y="186"/>
                  <a:pt x="139" y="186"/>
                  <a:pt x="139" y="186"/>
                </a:cubicBezTo>
                <a:cubicBezTo>
                  <a:pt x="151" y="186"/>
                  <a:pt x="151" y="186"/>
                  <a:pt x="151" y="186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67" y="188"/>
                  <a:pt x="167" y="188"/>
                  <a:pt x="167" y="188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69" y="192"/>
                  <a:pt x="169" y="192"/>
                  <a:pt x="169" y="192"/>
                </a:cubicBezTo>
                <a:cubicBezTo>
                  <a:pt x="170" y="192"/>
                  <a:pt x="170" y="192"/>
                  <a:pt x="170" y="192"/>
                </a:cubicBezTo>
                <a:cubicBezTo>
                  <a:pt x="170" y="200"/>
                  <a:pt x="170" y="200"/>
                  <a:pt x="170" y="200"/>
                </a:cubicBezTo>
                <a:cubicBezTo>
                  <a:pt x="171" y="200"/>
                  <a:pt x="171" y="200"/>
                  <a:pt x="171" y="200"/>
                </a:cubicBezTo>
                <a:cubicBezTo>
                  <a:pt x="171" y="209"/>
                  <a:pt x="171" y="209"/>
                  <a:pt x="171" y="209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2" y="213"/>
                  <a:pt x="172" y="213"/>
                  <a:pt x="172" y="213"/>
                </a:cubicBezTo>
                <a:cubicBezTo>
                  <a:pt x="173" y="213"/>
                  <a:pt x="173" y="213"/>
                  <a:pt x="173" y="213"/>
                </a:cubicBezTo>
                <a:cubicBezTo>
                  <a:pt x="173" y="217"/>
                  <a:pt x="173" y="217"/>
                  <a:pt x="173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78" y="222"/>
                  <a:pt x="178" y="222"/>
                  <a:pt x="178" y="222"/>
                </a:cubicBezTo>
                <a:cubicBezTo>
                  <a:pt x="202" y="222"/>
                  <a:pt x="202" y="222"/>
                  <a:pt x="202" y="222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05" y="225"/>
                  <a:pt x="205" y="225"/>
                  <a:pt x="205" y="225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6" y="235"/>
                  <a:pt x="206" y="235"/>
                  <a:pt x="206" y="235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07" y="240"/>
                  <a:pt x="207" y="240"/>
                  <a:pt x="207" y="240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5"/>
                  <a:pt x="210" y="245"/>
                  <a:pt x="210" y="245"/>
                </a:cubicBezTo>
                <a:cubicBezTo>
                  <a:pt x="210" y="246"/>
                  <a:pt x="210" y="246"/>
                  <a:pt x="210" y="246"/>
                </a:cubicBezTo>
                <a:cubicBezTo>
                  <a:pt x="237" y="246"/>
                  <a:pt x="237" y="246"/>
                  <a:pt x="237" y="246"/>
                </a:cubicBezTo>
                <a:cubicBezTo>
                  <a:pt x="237" y="250"/>
                  <a:pt x="237" y="250"/>
                  <a:pt x="237" y="250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239" y="250"/>
                  <a:pt x="239" y="250"/>
                  <a:pt x="239" y="250"/>
                </a:cubicBezTo>
                <a:cubicBezTo>
                  <a:pt x="239" y="258"/>
                  <a:pt x="239" y="258"/>
                  <a:pt x="239" y="258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0" y="260"/>
                  <a:pt x="240" y="260"/>
                  <a:pt x="240" y="260"/>
                </a:cubicBezTo>
                <a:cubicBezTo>
                  <a:pt x="242" y="260"/>
                  <a:pt x="242" y="260"/>
                  <a:pt x="242" y="260"/>
                </a:cubicBezTo>
                <a:cubicBezTo>
                  <a:pt x="242" y="263"/>
                  <a:pt x="242" y="263"/>
                  <a:pt x="242" y="263"/>
                </a:cubicBezTo>
                <a:cubicBezTo>
                  <a:pt x="273" y="263"/>
                  <a:pt x="273" y="263"/>
                  <a:pt x="273" y="263"/>
                </a:cubicBezTo>
                <a:cubicBezTo>
                  <a:pt x="273" y="268"/>
                  <a:pt x="273" y="268"/>
                  <a:pt x="273" y="268"/>
                </a:cubicBezTo>
                <a:cubicBezTo>
                  <a:pt x="274" y="268"/>
                  <a:pt x="274" y="268"/>
                  <a:pt x="274" y="268"/>
                </a:cubicBezTo>
                <a:cubicBezTo>
                  <a:pt x="274" y="270"/>
                  <a:pt x="274" y="270"/>
                  <a:pt x="274" y="270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6" y="274"/>
                  <a:pt x="276" y="274"/>
                  <a:pt x="276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7"/>
                  <a:pt x="278" y="277"/>
                  <a:pt x="278" y="277"/>
                </a:cubicBezTo>
                <a:cubicBezTo>
                  <a:pt x="304" y="277"/>
                  <a:pt x="304" y="277"/>
                  <a:pt x="304" y="277"/>
                </a:cubicBezTo>
                <a:cubicBezTo>
                  <a:pt x="304" y="280"/>
                  <a:pt x="304" y="280"/>
                  <a:pt x="304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7" y="282"/>
                  <a:pt x="307" y="282"/>
                  <a:pt x="307" y="282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410" y="285"/>
                  <a:pt x="410" y="285"/>
                  <a:pt x="410" y="285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Freeform 57">
            <a:extLst>
              <a:ext uri="{FF2B5EF4-FFF2-40B4-BE49-F238E27FC236}">
                <a16:creationId xmlns:a16="http://schemas.microsoft.com/office/drawing/2014/main" id="{B439702B-68CF-DE46-ADC5-2AE6A5FB338D}"/>
              </a:ext>
            </a:extLst>
          </p:cNvPr>
          <p:cNvSpPr>
            <a:spLocks/>
          </p:cNvSpPr>
          <p:nvPr/>
        </p:nvSpPr>
        <p:spPr bwMode="auto">
          <a:xfrm>
            <a:off x="1911240" y="3471268"/>
            <a:ext cx="1459051" cy="1315602"/>
          </a:xfrm>
          <a:custGeom>
            <a:avLst/>
            <a:gdLst>
              <a:gd name="T0" fmla="*/ 167 w 1553"/>
              <a:gd name="T1" fmla="*/ 0 h 1041"/>
              <a:gd name="T2" fmla="*/ 178 w 1553"/>
              <a:gd name="T3" fmla="*/ 8 h 1041"/>
              <a:gd name="T4" fmla="*/ 178 w 1553"/>
              <a:gd name="T5" fmla="*/ 27 h 1041"/>
              <a:gd name="T6" fmla="*/ 189 w 1553"/>
              <a:gd name="T7" fmla="*/ 46 h 1041"/>
              <a:gd name="T8" fmla="*/ 208 w 1553"/>
              <a:gd name="T9" fmla="*/ 50 h 1041"/>
              <a:gd name="T10" fmla="*/ 216 w 1553"/>
              <a:gd name="T11" fmla="*/ 57 h 1041"/>
              <a:gd name="T12" fmla="*/ 220 w 1553"/>
              <a:gd name="T13" fmla="*/ 80 h 1041"/>
              <a:gd name="T14" fmla="*/ 258 w 1553"/>
              <a:gd name="T15" fmla="*/ 148 h 1041"/>
              <a:gd name="T16" fmla="*/ 261 w 1553"/>
              <a:gd name="T17" fmla="*/ 152 h 1041"/>
              <a:gd name="T18" fmla="*/ 269 w 1553"/>
              <a:gd name="T19" fmla="*/ 217 h 1041"/>
              <a:gd name="T20" fmla="*/ 273 w 1553"/>
              <a:gd name="T21" fmla="*/ 228 h 1041"/>
              <a:gd name="T22" fmla="*/ 322 w 1553"/>
              <a:gd name="T23" fmla="*/ 232 h 1041"/>
              <a:gd name="T24" fmla="*/ 367 w 1553"/>
              <a:gd name="T25" fmla="*/ 239 h 1041"/>
              <a:gd name="T26" fmla="*/ 383 w 1553"/>
              <a:gd name="T27" fmla="*/ 243 h 1041"/>
              <a:gd name="T28" fmla="*/ 390 w 1553"/>
              <a:gd name="T29" fmla="*/ 262 h 1041"/>
              <a:gd name="T30" fmla="*/ 394 w 1553"/>
              <a:gd name="T31" fmla="*/ 277 h 1041"/>
              <a:gd name="T32" fmla="*/ 394 w 1553"/>
              <a:gd name="T33" fmla="*/ 426 h 1041"/>
              <a:gd name="T34" fmla="*/ 398 w 1553"/>
              <a:gd name="T35" fmla="*/ 452 h 1041"/>
              <a:gd name="T36" fmla="*/ 405 w 1553"/>
              <a:gd name="T37" fmla="*/ 467 h 1041"/>
              <a:gd name="T38" fmla="*/ 504 w 1553"/>
              <a:gd name="T39" fmla="*/ 475 h 1041"/>
              <a:gd name="T40" fmla="*/ 511 w 1553"/>
              <a:gd name="T41" fmla="*/ 482 h 1041"/>
              <a:gd name="T42" fmla="*/ 515 w 1553"/>
              <a:gd name="T43" fmla="*/ 486 h 1041"/>
              <a:gd name="T44" fmla="*/ 519 w 1553"/>
              <a:gd name="T45" fmla="*/ 498 h 1041"/>
              <a:gd name="T46" fmla="*/ 526 w 1553"/>
              <a:gd name="T47" fmla="*/ 623 h 1041"/>
              <a:gd name="T48" fmla="*/ 530 w 1553"/>
              <a:gd name="T49" fmla="*/ 631 h 1041"/>
              <a:gd name="T50" fmla="*/ 542 w 1553"/>
              <a:gd name="T51" fmla="*/ 653 h 1041"/>
              <a:gd name="T52" fmla="*/ 576 w 1553"/>
              <a:gd name="T53" fmla="*/ 661 h 1041"/>
              <a:gd name="T54" fmla="*/ 632 w 1553"/>
              <a:gd name="T55" fmla="*/ 665 h 1041"/>
              <a:gd name="T56" fmla="*/ 640 w 1553"/>
              <a:gd name="T57" fmla="*/ 672 h 1041"/>
              <a:gd name="T58" fmla="*/ 644 w 1553"/>
              <a:gd name="T59" fmla="*/ 684 h 1041"/>
              <a:gd name="T60" fmla="*/ 648 w 1553"/>
              <a:gd name="T61" fmla="*/ 707 h 1041"/>
              <a:gd name="T62" fmla="*/ 651 w 1553"/>
              <a:gd name="T63" fmla="*/ 767 h 1041"/>
              <a:gd name="T64" fmla="*/ 655 w 1553"/>
              <a:gd name="T65" fmla="*/ 782 h 1041"/>
              <a:gd name="T66" fmla="*/ 659 w 1553"/>
              <a:gd name="T67" fmla="*/ 794 h 1041"/>
              <a:gd name="T68" fmla="*/ 682 w 1553"/>
              <a:gd name="T69" fmla="*/ 798 h 1041"/>
              <a:gd name="T70" fmla="*/ 769 w 1553"/>
              <a:gd name="T71" fmla="*/ 805 h 1041"/>
              <a:gd name="T72" fmla="*/ 773 w 1553"/>
              <a:gd name="T73" fmla="*/ 809 h 1041"/>
              <a:gd name="T74" fmla="*/ 776 w 1553"/>
              <a:gd name="T75" fmla="*/ 817 h 1041"/>
              <a:gd name="T76" fmla="*/ 780 w 1553"/>
              <a:gd name="T77" fmla="*/ 851 h 1041"/>
              <a:gd name="T78" fmla="*/ 788 w 1553"/>
              <a:gd name="T79" fmla="*/ 874 h 1041"/>
              <a:gd name="T80" fmla="*/ 795 w 1553"/>
              <a:gd name="T81" fmla="*/ 889 h 1041"/>
              <a:gd name="T82" fmla="*/ 898 w 1553"/>
              <a:gd name="T83" fmla="*/ 896 h 1041"/>
              <a:gd name="T84" fmla="*/ 905 w 1553"/>
              <a:gd name="T85" fmla="*/ 908 h 1041"/>
              <a:gd name="T86" fmla="*/ 909 w 1553"/>
              <a:gd name="T87" fmla="*/ 938 h 1041"/>
              <a:gd name="T88" fmla="*/ 913 w 1553"/>
              <a:gd name="T89" fmla="*/ 942 h 1041"/>
              <a:gd name="T90" fmla="*/ 1034 w 1553"/>
              <a:gd name="T91" fmla="*/ 957 h 1041"/>
              <a:gd name="T92" fmla="*/ 1038 w 1553"/>
              <a:gd name="T93" fmla="*/ 976 h 1041"/>
              <a:gd name="T94" fmla="*/ 1041 w 1553"/>
              <a:gd name="T95" fmla="*/ 984 h 1041"/>
              <a:gd name="T96" fmla="*/ 1053 w 1553"/>
              <a:gd name="T97" fmla="*/ 999 h 1041"/>
              <a:gd name="T98" fmla="*/ 1155 w 1553"/>
              <a:gd name="T99" fmla="*/ 1010 h 1041"/>
              <a:gd name="T100" fmla="*/ 1159 w 1553"/>
              <a:gd name="T101" fmla="*/ 1022 h 1041"/>
              <a:gd name="T102" fmla="*/ 1163 w 1553"/>
              <a:gd name="T103" fmla="*/ 1029 h 1041"/>
              <a:gd name="T104" fmla="*/ 1553 w 1553"/>
              <a:gd name="T105" fmla="*/ 104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3" h="1041">
                <a:moveTo>
                  <a:pt x="0" y="0"/>
                </a:moveTo>
                <a:lnTo>
                  <a:pt x="167" y="0"/>
                </a:lnTo>
                <a:lnTo>
                  <a:pt x="167" y="8"/>
                </a:lnTo>
                <a:lnTo>
                  <a:pt x="178" y="8"/>
                </a:lnTo>
                <a:lnTo>
                  <a:pt x="178" y="27"/>
                </a:lnTo>
                <a:lnTo>
                  <a:pt x="178" y="27"/>
                </a:lnTo>
                <a:lnTo>
                  <a:pt x="178" y="46"/>
                </a:lnTo>
                <a:lnTo>
                  <a:pt x="189" y="46"/>
                </a:lnTo>
                <a:lnTo>
                  <a:pt x="189" y="50"/>
                </a:lnTo>
                <a:lnTo>
                  <a:pt x="208" y="50"/>
                </a:lnTo>
                <a:lnTo>
                  <a:pt x="208" y="57"/>
                </a:lnTo>
                <a:lnTo>
                  <a:pt x="216" y="57"/>
                </a:lnTo>
                <a:lnTo>
                  <a:pt x="216" y="80"/>
                </a:lnTo>
                <a:lnTo>
                  <a:pt x="220" y="80"/>
                </a:lnTo>
                <a:lnTo>
                  <a:pt x="220" y="148"/>
                </a:lnTo>
                <a:lnTo>
                  <a:pt x="258" y="148"/>
                </a:lnTo>
                <a:lnTo>
                  <a:pt x="258" y="152"/>
                </a:lnTo>
                <a:lnTo>
                  <a:pt x="261" y="152"/>
                </a:lnTo>
                <a:lnTo>
                  <a:pt x="261" y="217"/>
                </a:lnTo>
                <a:lnTo>
                  <a:pt x="269" y="217"/>
                </a:lnTo>
                <a:lnTo>
                  <a:pt x="269" y="228"/>
                </a:lnTo>
                <a:lnTo>
                  <a:pt x="273" y="228"/>
                </a:lnTo>
                <a:lnTo>
                  <a:pt x="273" y="232"/>
                </a:lnTo>
                <a:lnTo>
                  <a:pt x="322" y="232"/>
                </a:lnTo>
                <a:lnTo>
                  <a:pt x="322" y="239"/>
                </a:lnTo>
                <a:lnTo>
                  <a:pt x="367" y="239"/>
                </a:lnTo>
                <a:lnTo>
                  <a:pt x="367" y="243"/>
                </a:lnTo>
                <a:lnTo>
                  <a:pt x="383" y="243"/>
                </a:lnTo>
                <a:lnTo>
                  <a:pt x="383" y="262"/>
                </a:lnTo>
                <a:lnTo>
                  <a:pt x="390" y="262"/>
                </a:lnTo>
                <a:lnTo>
                  <a:pt x="390" y="277"/>
                </a:lnTo>
                <a:lnTo>
                  <a:pt x="394" y="277"/>
                </a:lnTo>
                <a:lnTo>
                  <a:pt x="394" y="426"/>
                </a:lnTo>
                <a:lnTo>
                  <a:pt x="394" y="426"/>
                </a:lnTo>
                <a:lnTo>
                  <a:pt x="394" y="452"/>
                </a:lnTo>
                <a:lnTo>
                  <a:pt x="398" y="452"/>
                </a:lnTo>
                <a:lnTo>
                  <a:pt x="398" y="467"/>
                </a:lnTo>
                <a:lnTo>
                  <a:pt x="405" y="467"/>
                </a:lnTo>
                <a:lnTo>
                  <a:pt x="405" y="475"/>
                </a:lnTo>
                <a:lnTo>
                  <a:pt x="504" y="475"/>
                </a:lnTo>
                <a:lnTo>
                  <a:pt x="504" y="482"/>
                </a:lnTo>
                <a:lnTo>
                  <a:pt x="511" y="482"/>
                </a:lnTo>
                <a:lnTo>
                  <a:pt x="511" y="486"/>
                </a:lnTo>
                <a:lnTo>
                  <a:pt x="515" y="486"/>
                </a:lnTo>
                <a:lnTo>
                  <a:pt x="515" y="498"/>
                </a:lnTo>
                <a:lnTo>
                  <a:pt x="519" y="498"/>
                </a:lnTo>
                <a:lnTo>
                  <a:pt x="519" y="623"/>
                </a:lnTo>
                <a:lnTo>
                  <a:pt x="526" y="623"/>
                </a:lnTo>
                <a:lnTo>
                  <a:pt x="526" y="631"/>
                </a:lnTo>
                <a:lnTo>
                  <a:pt x="530" y="631"/>
                </a:lnTo>
                <a:lnTo>
                  <a:pt x="530" y="653"/>
                </a:lnTo>
                <a:lnTo>
                  <a:pt x="542" y="653"/>
                </a:lnTo>
                <a:lnTo>
                  <a:pt x="542" y="661"/>
                </a:lnTo>
                <a:lnTo>
                  <a:pt x="576" y="661"/>
                </a:lnTo>
                <a:lnTo>
                  <a:pt x="576" y="665"/>
                </a:lnTo>
                <a:lnTo>
                  <a:pt x="632" y="665"/>
                </a:lnTo>
                <a:lnTo>
                  <a:pt x="632" y="672"/>
                </a:lnTo>
                <a:lnTo>
                  <a:pt x="640" y="672"/>
                </a:lnTo>
                <a:lnTo>
                  <a:pt x="640" y="684"/>
                </a:lnTo>
                <a:lnTo>
                  <a:pt x="644" y="684"/>
                </a:lnTo>
                <a:lnTo>
                  <a:pt x="644" y="707"/>
                </a:lnTo>
                <a:lnTo>
                  <a:pt x="648" y="707"/>
                </a:lnTo>
                <a:lnTo>
                  <a:pt x="648" y="767"/>
                </a:lnTo>
                <a:lnTo>
                  <a:pt x="651" y="767"/>
                </a:lnTo>
                <a:lnTo>
                  <a:pt x="651" y="782"/>
                </a:lnTo>
                <a:lnTo>
                  <a:pt x="655" y="782"/>
                </a:lnTo>
                <a:lnTo>
                  <a:pt x="655" y="794"/>
                </a:lnTo>
                <a:lnTo>
                  <a:pt x="659" y="794"/>
                </a:lnTo>
                <a:lnTo>
                  <a:pt x="659" y="798"/>
                </a:lnTo>
                <a:lnTo>
                  <a:pt x="682" y="798"/>
                </a:lnTo>
                <a:lnTo>
                  <a:pt x="682" y="805"/>
                </a:lnTo>
                <a:lnTo>
                  <a:pt x="769" y="805"/>
                </a:lnTo>
                <a:lnTo>
                  <a:pt x="769" y="809"/>
                </a:lnTo>
                <a:lnTo>
                  <a:pt x="773" y="809"/>
                </a:lnTo>
                <a:lnTo>
                  <a:pt x="773" y="817"/>
                </a:lnTo>
                <a:lnTo>
                  <a:pt x="776" y="817"/>
                </a:lnTo>
                <a:lnTo>
                  <a:pt x="776" y="851"/>
                </a:lnTo>
                <a:lnTo>
                  <a:pt x="780" y="851"/>
                </a:lnTo>
                <a:lnTo>
                  <a:pt x="780" y="874"/>
                </a:lnTo>
                <a:lnTo>
                  <a:pt x="788" y="874"/>
                </a:lnTo>
                <a:lnTo>
                  <a:pt x="788" y="889"/>
                </a:lnTo>
                <a:lnTo>
                  <a:pt x="795" y="889"/>
                </a:lnTo>
                <a:lnTo>
                  <a:pt x="795" y="896"/>
                </a:lnTo>
                <a:lnTo>
                  <a:pt x="898" y="896"/>
                </a:lnTo>
                <a:lnTo>
                  <a:pt x="898" y="908"/>
                </a:lnTo>
                <a:lnTo>
                  <a:pt x="905" y="908"/>
                </a:lnTo>
                <a:lnTo>
                  <a:pt x="905" y="938"/>
                </a:lnTo>
                <a:lnTo>
                  <a:pt x="909" y="938"/>
                </a:lnTo>
                <a:lnTo>
                  <a:pt x="909" y="942"/>
                </a:lnTo>
                <a:lnTo>
                  <a:pt x="913" y="942"/>
                </a:lnTo>
                <a:lnTo>
                  <a:pt x="913" y="957"/>
                </a:lnTo>
                <a:lnTo>
                  <a:pt x="1034" y="957"/>
                </a:lnTo>
                <a:lnTo>
                  <a:pt x="1034" y="976"/>
                </a:lnTo>
                <a:lnTo>
                  <a:pt x="1038" y="976"/>
                </a:lnTo>
                <a:lnTo>
                  <a:pt x="1038" y="984"/>
                </a:lnTo>
                <a:lnTo>
                  <a:pt x="1041" y="984"/>
                </a:lnTo>
                <a:lnTo>
                  <a:pt x="1041" y="999"/>
                </a:lnTo>
                <a:lnTo>
                  <a:pt x="1053" y="999"/>
                </a:lnTo>
                <a:lnTo>
                  <a:pt x="1053" y="1010"/>
                </a:lnTo>
                <a:lnTo>
                  <a:pt x="1155" y="1010"/>
                </a:lnTo>
                <a:lnTo>
                  <a:pt x="1155" y="1022"/>
                </a:lnTo>
                <a:lnTo>
                  <a:pt x="1159" y="1022"/>
                </a:lnTo>
                <a:lnTo>
                  <a:pt x="1159" y="1029"/>
                </a:lnTo>
                <a:lnTo>
                  <a:pt x="1163" y="1029"/>
                </a:lnTo>
                <a:lnTo>
                  <a:pt x="1163" y="1041"/>
                </a:lnTo>
                <a:lnTo>
                  <a:pt x="1553" y="1041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Freeform 58">
            <a:extLst>
              <a:ext uri="{FF2B5EF4-FFF2-40B4-BE49-F238E27FC236}">
                <a16:creationId xmlns:a16="http://schemas.microsoft.com/office/drawing/2014/main" id="{C91CB806-B912-C04C-B847-D0A3212421C8}"/>
              </a:ext>
            </a:extLst>
          </p:cNvPr>
          <p:cNvSpPr>
            <a:spLocks/>
          </p:cNvSpPr>
          <p:nvPr/>
        </p:nvSpPr>
        <p:spPr bwMode="auto">
          <a:xfrm>
            <a:off x="1911240" y="3471268"/>
            <a:ext cx="1459051" cy="1017348"/>
          </a:xfrm>
          <a:custGeom>
            <a:avLst/>
            <a:gdLst>
              <a:gd name="T0" fmla="*/ 186 w 1553"/>
              <a:gd name="T1" fmla="*/ 0 h 805"/>
              <a:gd name="T2" fmla="*/ 189 w 1553"/>
              <a:gd name="T3" fmla="*/ 8 h 805"/>
              <a:gd name="T4" fmla="*/ 216 w 1553"/>
              <a:gd name="T5" fmla="*/ 15 h 805"/>
              <a:gd name="T6" fmla="*/ 220 w 1553"/>
              <a:gd name="T7" fmla="*/ 23 h 805"/>
              <a:gd name="T8" fmla="*/ 258 w 1553"/>
              <a:gd name="T9" fmla="*/ 61 h 805"/>
              <a:gd name="T10" fmla="*/ 261 w 1553"/>
              <a:gd name="T11" fmla="*/ 72 h 805"/>
              <a:gd name="T12" fmla="*/ 367 w 1553"/>
              <a:gd name="T13" fmla="*/ 103 h 805"/>
              <a:gd name="T14" fmla="*/ 375 w 1553"/>
              <a:gd name="T15" fmla="*/ 110 h 805"/>
              <a:gd name="T16" fmla="*/ 386 w 1553"/>
              <a:gd name="T17" fmla="*/ 114 h 805"/>
              <a:gd name="T18" fmla="*/ 390 w 1553"/>
              <a:gd name="T19" fmla="*/ 122 h 805"/>
              <a:gd name="T20" fmla="*/ 394 w 1553"/>
              <a:gd name="T21" fmla="*/ 251 h 805"/>
              <a:gd name="T22" fmla="*/ 401 w 1553"/>
              <a:gd name="T23" fmla="*/ 270 h 805"/>
              <a:gd name="T24" fmla="*/ 508 w 1553"/>
              <a:gd name="T25" fmla="*/ 304 h 805"/>
              <a:gd name="T26" fmla="*/ 511 w 1553"/>
              <a:gd name="T27" fmla="*/ 308 h 805"/>
              <a:gd name="T28" fmla="*/ 515 w 1553"/>
              <a:gd name="T29" fmla="*/ 315 h 805"/>
              <a:gd name="T30" fmla="*/ 519 w 1553"/>
              <a:gd name="T31" fmla="*/ 327 h 805"/>
              <a:gd name="T32" fmla="*/ 526 w 1553"/>
              <a:gd name="T33" fmla="*/ 437 h 805"/>
              <a:gd name="T34" fmla="*/ 530 w 1553"/>
              <a:gd name="T35" fmla="*/ 448 h 805"/>
              <a:gd name="T36" fmla="*/ 542 w 1553"/>
              <a:gd name="T37" fmla="*/ 475 h 805"/>
              <a:gd name="T38" fmla="*/ 591 w 1553"/>
              <a:gd name="T39" fmla="*/ 482 h 805"/>
              <a:gd name="T40" fmla="*/ 632 w 1553"/>
              <a:gd name="T41" fmla="*/ 490 h 805"/>
              <a:gd name="T42" fmla="*/ 644 w 1553"/>
              <a:gd name="T43" fmla="*/ 494 h 805"/>
              <a:gd name="T44" fmla="*/ 648 w 1553"/>
              <a:gd name="T45" fmla="*/ 520 h 805"/>
              <a:gd name="T46" fmla="*/ 655 w 1553"/>
              <a:gd name="T47" fmla="*/ 566 h 805"/>
              <a:gd name="T48" fmla="*/ 659 w 1553"/>
              <a:gd name="T49" fmla="*/ 574 h 805"/>
              <a:gd name="T50" fmla="*/ 663 w 1553"/>
              <a:gd name="T51" fmla="*/ 585 h 805"/>
              <a:gd name="T52" fmla="*/ 773 w 1553"/>
              <a:gd name="T53" fmla="*/ 593 h 805"/>
              <a:gd name="T54" fmla="*/ 776 w 1553"/>
              <a:gd name="T55" fmla="*/ 596 h 805"/>
              <a:gd name="T56" fmla="*/ 780 w 1553"/>
              <a:gd name="T57" fmla="*/ 634 h 805"/>
              <a:gd name="T58" fmla="*/ 788 w 1553"/>
              <a:gd name="T59" fmla="*/ 661 h 805"/>
              <a:gd name="T60" fmla="*/ 795 w 1553"/>
              <a:gd name="T61" fmla="*/ 676 h 805"/>
              <a:gd name="T62" fmla="*/ 898 w 1553"/>
              <a:gd name="T63" fmla="*/ 684 h 805"/>
              <a:gd name="T64" fmla="*/ 905 w 1553"/>
              <a:gd name="T65" fmla="*/ 691 h 805"/>
              <a:gd name="T66" fmla="*/ 909 w 1553"/>
              <a:gd name="T67" fmla="*/ 707 h 805"/>
              <a:gd name="T68" fmla="*/ 913 w 1553"/>
              <a:gd name="T69" fmla="*/ 718 h 805"/>
              <a:gd name="T70" fmla="*/ 1038 w 1553"/>
              <a:gd name="T71" fmla="*/ 729 h 805"/>
              <a:gd name="T72" fmla="*/ 1045 w 1553"/>
              <a:gd name="T73" fmla="*/ 741 h 805"/>
              <a:gd name="T74" fmla="*/ 1053 w 1553"/>
              <a:gd name="T75" fmla="*/ 752 h 805"/>
              <a:gd name="T76" fmla="*/ 1163 w 1553"/>
              <a:gd name="T77" fmla="*/ 786 h 805"/>
              <a:gd name="T78" fmla="*/ 1553 w 1553"/>
              <a:gd name="T79" fmla="*/ 805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53" h="805">
                <a:moveTo>
                  <a:pt x="0" y="0"/>
                </a:moveTo>
                <a:lnTo>
                  <a:pt x="186" y="0"/>
                </a:lnTo>
                <a:lnTo>
                  <a:pt x="186" y="8"/>
                </a:lnTo>
                <a:lnTo>
                  <a:pt x="189" y="8"/>
                </a:lnTo>
                <a:lnTo>
                  <a:pt x="189" y="15"/>
                </a:lnTo>
                <a:lnTo>
                  <a:pt x="216" y="15"/>
                </a:lnTo>
                <a:lnTo>
                  <a:pt x="216" y="23"/>
                </a:lnTo>
                <a:lnTo>
                  <a:pt x="220" y="23"/>
                </a:lnTo>
                <a:lnTo>
                  <a:pt x="220" y="61"/>
                </a:lnTo>
                <a:lnTo>
                  <a:pt x="258" y="61"/>
                </a:lnTo>
                <a:lnTo>
                  <a:pt x="258" y="72"/>
                </a:lnTo>
                <a:lnTo>
                  <a:pt x="261" y="72"/>
                </a:lnTo>
                <a:lnTo>
                  <a:pt x="261" y="103"/>
                </a:lnTo>
                <a:lnTo>
                  <a:pt x="367" y="103"/>
                </a:lnTo>
                <a:lnTo>
                  <a:pt x="367" y="110"/>
                </a:lnTo>
                <a:lnTo>
                  <a:pt x="375" y="110"/>
                </a:lnTo>
                <a:lnTo>
                  <a:pt x="375" y="114"/>
                </a:lnTo>
                <a:lnTo>
                  <a:pt x="386" y="114"/>
                </a:lnTo>
                <a:lnTo>
                  <a:pt x="386" y="122"/>
                </a:lnTo>
                <a:lnTo>
                  <a:pt x="390" y="122"/>
                </a:lnTo>
                <a:lnTo>
                  <a:pt x="390" y="251"/>
                </a:lnTo>
                <a:lnTo>
                  <a:pt x="394" y="251"/>
                </a:lnTo>
                <a:lnTo>
                  <a:pt x="394" y="270"/>
                </a:lnTo>
                <a:lnTo>
                  <a:pt x="401" y="270"/>
                </a:lnTo>
                <a:lnTo>
                  <a:pt x="401" y="304"/>
                </a:lnTo>
                <a:lnTo>
                  <a:pt x="508" y="304"/>
                </a:lnTo>
                <a:lnTo>
                  <a:pt x="508" y="308"/>
                </a:lnTo>
                <a:lnTo>
                  <a:pt x="511" y="308"/>
                </a:lnTo>
                <a:lnTo>
                  <a:pt x="511" y="315"/>
                </a:lnTo>
                <a:lnTo>
                  <a:pt x="515" y="315"/>
                </a:lnTo>
                <a:lnTo>
                  <a:pt x="515" y="327"/>
                </a:lnTo>
                <a:lnTo>
                  <a:pt x="519" y="327"/>
                </a:lnTo>
                <a:lnTo>
                  <a:pt x="519" y="437"/>
                </a:lnTo>
                <a:lnTo>
                  <a:pt x="526" y="437"/>
                </a:lnTo>
                <a:lnTo>
                  <a:pt x="526" y="448"/>
                </a:lnTo>
                <a:lnTo>
                  <a:pt x="530" y="448"/>
                </a:lnTo>
                <a:lnTo>
                  <a:pt x="530" y="475"/>
                </a:lnTo>
                <a:lnTo>
                  <a:pt x="542" y="475"/>
                </a:lnTo>
                <a:lnTo>
                  <a:pt x="542" y="482"/>
                </a:lnTo>
                <a:lnTo>
                  <a:pt x="591" y="482"/>
                </a:lnTo>
                <a:lnTo>
                  <a:pt x="591" y="490"/>
                </a:lnTo>
                <a:lnTo>
                  <a:pt x="632" y="490"/>
                </a:lnTo>
                <a:lnTo>
                  <a:pt x="632" y="494"/>
                </a:lnTo>
                <a:lnTo>
                  <a:pt x="644" y="494"/>
                </a:lnTo>
                <a:lnTo>
                  <a:pt x="644" y="520"/>
                </a:lnTo>
                <a:lnTo>
                  <a:pt x="648" y="520"/>
                </a:lnTo>
                <a:lnTo>
                  <a:pt x="648" y="566"/>
                </a:lnTo>
                <a:lnTo>
                  <a:pt x="655" y="566"/>
                </a:lnTo>
                <a:lnTo>
                  <a:pt x="655" y="574"/>
                </a:lnTo>
                <a:lnTo>
                  <a:pt x="659" y="574"/>
                </a:lnTo>
                <a:lnTo>
                  <a:pt x="659" y="585"/>
                </a:lnTo>
                <a:lnTo>
                  <a:pt x="663" y="585"/>
                </a:lnTo>
                <a:lnTo>
                  <a:pt x="663" y="593"/>
                </a:lnTo>
                <a:lnTo>
                  <a:pt x="773" y="593"/>
                </a:lnTo>
                <a:lnTo>
                  <a:pt x="773" y="596"/>
                </a:lnTo>
                <a:lnTo>
                  <a:pt x="776" y="596"/>
                </a:lnTo>
                <a:lnTo>
                  <a:pt x="776" y="634"/>
                </a:lnTo>
                <a:lnTo>
                  <a:pt x="780" y="634"/>
                </a:lnTo>
                <a:lnTo>
                  <a:pt x="780" y="661"/>
                </a:lnTo>
                <a:lnTo>
                  <a:pt x="788" y="661"/>
                </a:lnTo>
                <a:lnTo>
                  <a:pt x="788" y="676"/>
                </a:lnTo>
                <a:lnTo>
                  <a:pt x="795" y="676"/>
                </a:lnTo>
                <a:lnTo>
                  <a:pt x="795" y="684"/>
                </a:lnTo>
                <a:lnTo>
                  <a:pt x="898" y="684"/>
                </a:lnTo>
                <a:lnTo>
                  <a:pt x="898" y="691"/>
                </a:lnTo>
                <a:lnTo>
                  <a:pt x="905" y="691"/>
                </a:lnTo>
                <a:lnTo>
                  <a:pt x="905" y="707"/>
                </a:lnTo>
                <a:lnTo>
                  <a:pt x="909" y="707"/>
                </a:lnTo>
                <a:lnTo>
                  <a:pt x="909" y="718"/>
                </a:lnTo>
                <a:lnTo>
                  <a:pt x="913" y="718"/>
                </a:lnTo>
                <a:lnTo>
                  <a:pt x="913" y="729"/>
                </a:lnTo>
                <a:lnTo>
                  <a:pt x="1038" y="729"/>
                </a:lnTo>
                <a:lnTo>
                  <a:pt x="1038" y="741"/>
                </a:lnTo>
                <a:lnTo>
                  <a:pt x="1045" y="741"/>
                </a:lnTo>
                <a:lnTo>
                  <a:pt x="1045" y="752"/>
                </a:lnTo>
                <a:lnTo>
                  <a:pt x="1053" y="752"/>
                </a:lnTo>
                <a:lnTo>
                  <a:pt x="1053" y="786"/>
                </a:lnTo>
                <a:lnTo>
                  <a:pt x="1163" y="786"/>
                </a:lnTo>
                <a:lnTo>
                  <a:pt x="1163" y="805"/>
                </a:lnTo>
                <a:lnTo>
                  <a:pt x="1553" y="805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Freeform 59">
            <a:extLst>
              <a:ext uri="{FF2B5EF4-FFF2-40B4-BE49-F238E27FC236}">
                <a16:creationId xmlns:a16="http://schemas.microsoft.com/office/drawing/2014/main" id="{05656D0F-D4C0-1D4E-82F6-E8B0F8E3B86A}"/>
              </a:ext>
            </a:extLst>
          </p:cNvPr>
          <p:cNvSpPr>
            <a:spLocks/>
          </p:cNvSpPr>
          <p:nvPr/>
        </p:nvSpPr>
        <p:spPr bwMode="auto">
          <a:xfrm>
            <a:off x="1911238" y="3471268"/>
            <a:ext cx="1323762" cy="192096"/>
          </a:xfrm>
          <a:custGeom>
            <a:avLst/>
            <a:gdLst>
              <a:gd name="T0" fmla="*/ 0 w 1409"/>
              <a:gd name="T1" fmla="*/ 0 h 152"/>
              <a:gd name="T2" fmla="*/ 545 w 1409"/>
              <a:gd name="T3" fmla="*/ 0 h 152"/>
              <a:gd name="T4" fmla="*/ 545 w 1409"/>
              <a:gd name="T5" fmla="*/ 42 h 152"/>
              <a:gd name="T6" fmla="*/ 648 w 1409"/>
              <a:gd name="T7" fmla="*/ 42 h 152"/>
              <a:gd name="T8" fmla="*/ 648 w 1409"/>
              <a:gd name="T9" fmla="*/ 91 h 152"/>
              <a:gd name="T10" fmla="*/ 898 w 1409"/>
              <a:gd name="T11" fmla="*/ 91 h 152"/>
              <a:gd name="T12" fmla="*/ 898 w 1409"/>
              <a:gd name="T13" fmla="*/ 152 h 152"/>
              <a:gd name="T14" fmla="*/ 1409 w 1409"/>
              <a:gd name="T1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9" h="152">
                <a:moveTo>
                  <a:pt x="0" y="0"/>
                </a:moveTo>
                <a:lnTo>
                  <a:pt x="545" y="0"/>
                </a:lnTo>
                <a:lnTo>
                  <a:pt x="545" y="42"/>
                </a:lnTo>
                <a:lnTo>
                  <a:pt x="648" y="42"/>
                </a:lnTo>
                <a:lnTo>
                  <a:pt x="648" y="91"/>
                </a:lnTo>
                <a:lnTo>
                  <a:pt x="898" y="91"/>
                </a:lnTo>
                <a:lnTo>
                  <a:pt x="898" y="152"/>
                </a:lnTo>
                <a:lnTo>
                  <a:pt x="1409" y="152"/>
                </a:lnTo>
              </a:path>
            </a:pathLst>
          </a:custGeom>
          <a:solidFill>
            <a:srgbClr val="FFFFFF"/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Freeform 32">
            <a:extLst>
              <a:ext uri="{FF2B5EF4-FFF2-40B4-BE49-F238E27FC236}">
                <a16:creationId xmlns:a16="http://schemas.microsoft.com/office/drawing/2014/main" id="{CD52E307-6176-F64A-B26C-AF027D1D7FAF}"/>
              </a:ext>
            </a:extLst>
          </p:cNvPr>
          <p:cNvSpPr>
            <a:spLocks/>
          </p:cNvSpPr>
          <p:nvPr/>
        </p:nvSpPr>
        <p:spPr bwMode="auto">
          <a:xfrm>
            <a:off x="4118241" y="3472214"/>
            <a:ext cx="1019824" cy="1136520"/>
          </a:xfrm>
          <a:custGeom>
            <a:avLst/>
            <a:gdLst>
              <a:gd name="T0" fmla="*/ 0 w 1072"/>
              <a:gd name="T1" fmla="*/ 0 h 896"/>
              <a:gd name="T2" fmla="*/ 129 w 1072"/>
              <a:gd name="T3" fmla="*/ 0 h 896"/>
              <a:gd name="T4" fmla="*/ 129 w 1072"/>
              <a:gd name="T5" fmla="*/ 45 h 896"/>
              <a:gd name="T6" fmla="*/ 136 w 1072"/>
              <a:gd name="T7" fmla="*/ 45 h 896"/>
              <a:gd name="T8" fmla="*/ 136 w 1072"/>
              <a:gd name="T9" fmla="*/ 114 h 896"/>
              <a:gd name="T10" fmla="*/ 140 w 1072"/>
              <a:gd name="T11" fmla="*/ 114 h 896"/>
              <a:gd name="T12" fmla="*/ 140 w 1072"/>
              <a:gd name="T13" fmla="*/ 228 h 896"/>
              <a:gd name="T14" fmla="*/ 144 w 1072"/>
              <a:gd name="T15" fmla="*/ 228 h 896"/>
              <a:gd name="T16" fmla="*/ 144 w 1072"/>
              <a:gd name="T17" fmla="*/ 258 h 896"/>
              <a:gd name="T18" fmla="*/ 261 w 1072"/>
              <a:gd name="T19" fmla="*/ 258 h 896"/>
              <a:gd name="T20" fmla="*/ 261 w 1072"/>
              <a:gd name="T21" fmla="*/ 285 h 896"/>
              <a:gd name="T22" fmla="*/ 265 w 1072"/>
              <a:gd name="T23" fmla="*/ 285 h 896"/>
              <a:gd name="T24" fmla="*/ 265 w 1072"/>
              <a:gd name="T25" fmla="*/ 315 h 896"/>
              <a:gd name="T26" fmla="*/ 269 w 1072"/>
              <a:gd name="T27" fmla="*/ 315 h 896"/>
              <a:gd name="T28" fmla="*/ 269 w 1072"/>
              <a:gd name="T29" fmla="*/ 345 h 896"/>
              <a:gd name="T30" fmla="*/ 276 w 1072"/>
              <a:gd name="T31" fmla="*/ 345 h 896"/>
              <a:gd name="T32" fmla="*/ 276 w 1072"/>
              <a:gd name="T33" fmla="*/ 406 h 896"/>
              <a:gd name="T34" fmla="*/ 280 w 1072"/>
              <a:gd name="T35" fmla="*/ 406 h 896"/>
              <a:gd name="T36" fmla="*/ 280 w 1072"/>
              <a:gd name="T37" fmla="*/ 440 h 896"/>
              <a:gd name="T38" fmla="*/ 284 w 1072"/>
              <a:gd name="T39" fmla="*/ 440 h 896"/>
              <a:gd name="T40" fmla="*/ 284 w 1072"/>
              <a:gd name="T41" fmla="*/ 566 h 896"/>
              <a:gd name="T42" fmla="*/ 413 w 1072"/>
              <a:gd name="T43" fmla="*/ 566 h 896"/>
              <a:gd name="T44" fmla="*/ 413 w 1072"/>
              <a:gd name="T45" fmla="*/ 607 h 896"/>
              <a:gd name="T46" fmla="*/ 420 w 1072"/>
              <a:gd name="T47" fmla="*/ 607 h 896"/>
              <a:gd name="T48" fmla="*/ 420 w 1072"/>
              <a:gd name="T49" fmla="*/ 645 h 896"/>
              <a:gd name="T50" fmla="*/ 424 w 1072"/>
              <a:gd name="T51" fmla="*/ 645 h 896"/>
              <a:gd name="T52" fmla="*/ 424 w 1072"/>
              <a:gd name="T53" fmla="*/ 695 h 896"/>
              <a:gd name="T54" fmla="*/ 432 w 1072"/>
              <a:gd name="T55" fmla="*/ 695 h 896"/>
              <a:gd name="T56" fmla="*/ 432 w 1072"/>
              <a:gd name="T57" fmla="*/ 733 h 896"/>
              <a:gd name="T58" fmla="*/ 594 w 1072"/>
              <a:gd name="T59" fmla="*/ 733 h 896"/>
              <a:gd name="T60" fmla="*/ 594 w 1072"/>
              <a:gd name="T61" fmla="*/ 793 h 896"/>
              <a:gd name="T62" fmla="*/ 632 w 1072"/>
              <a:gd name="T63" fmla="*/ 793 h 896"/>
              <a:gd name="T64" fmla="*/ 632 w 1072"/>
              <a:gd name="T65" fmla="*/ 896 h 896"/>
              <a:gd name="T66" fmla="*/ 1072 w 1072"/>
              <a:gd name="T67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2" h="896">
                <a:moveTo>
                  <a:pt x="0" y="0"/>
                </a:moveTo>
                <a:lnTo>
                  <a:pt x="129" y="0"/>
                </a:lnTo>
                <a:lnTo>
                  <a:pt x="129" y="45"/>
                </a:lnTo>
                <a:lnTo>
                  <a:pt x="136" y="45"/>
                </a:lnTo>
                <a:lnTo>
                  <a:pt x="136" y="114"/>
                </a:lnTo>
                <a:lnTo>
                  <a:pt x="140" y="114"/>
                </a:lnTo>
                <a:lnTo>
                  <a:pt x="140" y="228"/>
                </a:lnTo>
                <a:lnTo>
                  <a:pt x="144" y="228"/>
                </a:lnTo>
                <a:lnTo>
                  <a:pt x="144" y="258"/>
                </a:lnTo>
                <a:lnTo>
                  <a:pt x="261" y="258"/>
                </a:lnTo>
                <a:lnTo>
                  <a:pt x="261" y="285"/>
                </a:lnTo>
                <a:lnTo>
                  <a:pt x="265" y="285"/>
                </a:lnTo>
                <a:lnTo>
                  <a:pt x="265" y="315"/>
                </a:lnTo>
                <a:lnTo>
                  <a:pt x="269" y="315"/>
                </a:lnTo>
                <a:lnTo>
                  <a:pt x="269" y="345"/>
                </a:lnTo>
                <a:lnTo>
                  <a:pt x="276" y="345"/>
                </a:lnTo>
                <a:lnTo>
                  <a:pt x="276" y="406"/>
                </a:lnTo>
                <a:lnTo>
                  <a:pt x="280" y="406"/>
                </a:lnTo>
                <a:lnTo>
                  <a:pt x="280" y="440"/>
                </a:lnTo>
                <a:lnTo>
                  <a:pt x="284" y="440"/>
                </a:lnTo>
                <a:lnTo>
                  <a:pt x="284" y="566"/>
                </a:lnTo>
                <a:lnTo>
                  <a:pt x="413" y="566"/>
                </a:lnTo>
                <a:lnTo>
                  <a:pt x="413" y="607"/>
                </a:lnTo>
                <a:lnTo>
                  <a:pt x="420" y="607"/>
                </a:lnTo>
                <a:lnTo>
                  <a:pt x="420" y="645"/>
                </a:lnTo>
                <a:lnTo>
                  <a:pt x="424" y="645"/>
                </a:lnTo>
                <a:lnTo>
                  <a:pt x="424" y="695"/>
                </a:lnTo>
                <a:lnTo>
                  <a:pt x="432" y="695"/>
                </a:lnTo>
                <a:lnTo>
                  <a:pt x="432" y="733"/>
                </a:lnTo>
                <a:lnTo>
                  <a:pt x="594" y="733"/>
                </a:lnTo>
                <a:lnTo>
                  <a:pt x="594" y="793"/>
                </a:lnTo>
                <a:lnTo>
                  <a:pt x="632" y="793"/>
                </a:lnTo>
                <a:lnTo>
                  <a:pt x="632" y="896"/>
                </a:lnTo>
                <a:lnTo>
                  <a:pt x="1072" y="896"/>
                </a:ln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1" name="Freeform 33">
            <a:extLst>
              <a:ext uri="{FF2B5EF4-FFF2-40B4-BE49-F238E27FC236}">
                <a16:creationId xmlns:a16="http://schemas.microsoft.com/office/drawing/2014/main" id="{7F6B89CC-CDD3-734C-A414-64D14D54CC67}"/>
              </a:ext>
            </a:extLst>
          </p:cNvPr>
          <p:cNvSpPr>
            <a:spLocks/>
          </p:cNvSpPr>
          <p:nvPr/>
        </p:nvSpPr>
        <p:spPr bwMode="auto">
          <a:xfrm>
            <a:off x="4118240" y="3472214"/>
            <a:ext cx="1372767" cy="717936"/>
          </a:xfrm>
          <a:custGeom>
            <a:avLst/>
            <a:gdLst>
              <a:gd name="T0" fmla="*/ 132 w 1443"/>
              <a:gd name="T1" fmla="*/ 0 h 566"/>
              <a:gd name="T2" fmla="*/ 140 w 1443"/>
              <a:gd name="T3" fmla="*/ 23 h 566"/>
              <a:gd name="T4" fmla="*/ 144 w 1443"/>
              <a:gd name="T5" fmla="*/ 34 h 566"/>
              <a:gd name="T6" fmla="*/ 159 w 1443"/>
              <a:gd name="T7" fmla="*/ 38 h 566"/>
              <a:gd name="T8" fmla="*/ 265 w 1443"/>
              <a:gd name="T9" fmla="*/ 45 h 566"/>
              <a:gd name="T10" fmla="*/ 276 w 1443"/>
              <a:gd name="T11" fmla="*/ 61 h 566"/>
              <a:gd name="T12" fmla="*/ 284 w 1443"/>
              <a:gd name="T13" fmla="*/ 80 h 566"/>
              <a:gd name="T14" fmla="*/ 288 w 1443"/>
              <a:gd name="T15" fmla="*/ 83 h 566"/>
              <a:gd name="T16" fmla="*/ 397 w 1443"/>
              <a:gd name="T17" fmla="*/ 91 h 566"/>
              <a:gd name="T18" fmla="*/ 401 w 1443"/>
              <a:gd name="T19" fmla="*/ 95 h 566"/>
              <a:gd name="T20" fmla="*/ 409 w 1443"/>
              <a:gd name="T21" fmla="*/ 114 h 566"/>
              <a:gd name="T22" fmla="*/ 420 w 1443"/>
              <a:gd name="T23" fmla="*/ 125 h 566"/>
              <a:gd name="T24" fmla="*/ 432 w 1443"/>
              <a:gd name="T25" fmla="*/ 144 h 566"/>
              <a:gd name="T26" fmla="*/ 594 w 1443"/>
              <a:gd name="T27" fmla="*/ 155 h 566"/>
              <a:gd name="T28" fmla="*/ 609 w 1443"/>
              <a:gd name="T29" fmla="*/ 159 h 566"/>
              <a:gd name="T30" fmla="*/ 613 w 1443"/>
              <a:gd name="T31" fmla="*/ 167 h 566"/>
              <a:gd name="T32" fmla="*/ 621 w 1443"/>
              <a:gd name="T33" fmla="*/ 193 h 566"/>
              <a:gd name="T34" fmla="*/ 625 w 1443"/>
              <a:gd name="T35" fmla="*/ 201 h 566"/>
              <a:gd name="T36" fmla="*/ 625 w 1443"/>
              <a:gd name="T37" fmla="*/ 212 h 566"/>
              <a:gd name="T38" fmla="*/ 632 w 1443"/>
              <a:gd name="T39" fmla="*/ 235 h 566"/>
              <a:gd name="T40" fmla="*/ 640 w 1443"/>
              <a:gd name="T41" fmla="*/ 243 h 566"/>
              <a:gd name="T42" fmla="*/ 681 w 1443"/>
              <a:gd name="T43" fmla="*/ 250 h 566"/>
              <a:gd name="T44" fmla="*/ 693 w 1443"/>
              <a:gd name="T45" fmla="*/ 262 h 566"/>
              <a:gd name="T46" fmla="*/ 719 w 1443"/>
              <a:gd name="T47" fmla="*/ 273 h 566"/>
              <a:gd name="T48" fmla="*/ 822 w 1443"/>
              <a:gd name="T49" fmla="*/ 285 h 566"/>
              <a:gd name="T50" fmla="*/ 829 w 1443"/>
              <a:gd name="T51" fmla="*/ 311 h 566"/>
              <a:gd name="T52" fmla="*/ 833 w 1443"/>
              <a:gd name="T53" fmla="*/ 334 h 566"/>
              <a:gd name="T54" fmla="*/ 837 w 1443"/>
              <a:gd name="T55" fmla="*/ 364 h 566"/>
              <a:gd name="T56" fmla="*/ 856 w 1443"/>
              <a:gd name="T57" fmla="*/ 395 h 566"/>
              <a:gd name="T58" fmla="*/ 875 w 1443"/>
              <a:gd name="T59" fmla="*/ 429 h 566"/>
              <a:gd name="T60" fmla="*/ 931 w 1443"/>
              <a:gd name="T61" fmla="*/ 459 h 566"/>
              <a:gd name="T62" fmla="*/ 1049 w 1443"/>
              <a:gd name="T63" fmla="*/ 493 h 566"/>
              <a:gd name="T64" fmla="*/ 1443 w 1443"/>
              <a:gd name="T65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3" h="566">
                <a:moveTo>
                  <a:pt x="0" y="0"/>
                </a:moveTo>
                <a:lnTo>
                  <a:pt x="132" y="0"/>
                </a:lnTo>
                <a:lnTo>
                  <a:pt x="132" y="23"/>
                </a:lnTo>
                <a:lnTo>
                  <a:pt x="140" y="23"/>
                </a:lnTo>
                <a:lnTo>
                  <a:pt x="140" y="34"/>
                </a:lnTo>
                <a:lnTo>
                  <a:pt x="144" y="34"/>
                </a:lnTo>
                <a:lnTo>
                  <a:pt x="144" y="38"/>
                </a:lnTo>
                <a:lnTo>
                  <a:pt x="159" y="38"/>
                </a:lnTo>
                <a:lnTo>
                  <a:pt x="159" y="45"/>
                </a:lnTo>
                <a:lnTo>
                  <a:pt x="265" y="45"/>
                </a:lnTo>
                <a:lnTo>
                  <a:pt x="265" y="61"/>
                </a:lnTo>
                <a:lnTo>
                  <a:pt x="276" y="61"/>
                </a:lnTo>
                <a:lnTo>
                  <a:pt x="276" y="80"/>
                </a:lnTo>
                <a:lnTo>
                  <a:pt x="284" y="80"/>
                </a:lnTo>
                <a:lnTo>
                  <a:pt x="284" y="83"/>
                </a:lnTo>
                <a:lnTo>
                  <a:pt x="288" y="83"/>
                </a:lnTo>
                <a:lnTo>
                  <a:pt x="288" y="91"/>
                </a:lnTo>
                <a:lnTo>
                  <a:pt x="397" y="91"/>
                </a:lnTo>
                <a:lnTo>
                  <a:pt x="397" y="95"/>
                </a:lnTo>
                <a:lnTo>
                  <a:pt x="401" y="95"/>
                </a:lnTo>
                <a:lnTo>
                  <a:pt x="401" y="114"/>
                </a:lnTo>
                <a:lnTo>
                  <a:pt x="409" y="114"/>
                </a:lnTo>
                <a:lnTo>
                  <a:pt x="409" y="125"/>
                </a:lnTo>
                <a:lnTo>
                  <a:pt x="420" y="125"/>
                </a:lnTo>
                <a:lnTo>
                  <a:pt x="420" y="144"/>
                </a:lnTo>
                <a:lnTo>
                  <a:pt x="432" y="144"/>
                </a:lnTo>
                <a:lnTo>
                  <a:pt x="432" y="155"/>
                </a:lnTo>
                <a:lnTo>
                  <a:pt x="594" y="155"/>
                </a:lnTo>
                <a:lnTo>
                  <a:pt x="594" y="159"/>
                </a:lnTo>
                <a:lnTo>
                  <a:pt x="609" y="159"/>
                </a:lnTo>
                <a:lnTo>
                  <a:pt x="609" y="167"/>
                </a:lnTo>
                <a:lnTo>
                  <a:pt x="613" y="167"/>
                </a:lnTo>
                <a:lnTo>
                  <a:pt x="613" y="193"/>
                </a:lnTo>
                <a:lnTo>
                  <a:pt x="621" y="193"/>
                </a:lnTo>
                <a:lnTo>
                  <a:pt x="621" y="201"/>
                </a:lnTo>
                <a:lnTo>
                  <a:pt x="625" y="201"/>
                </a:lnTo>
                <a:lnTo>
                  <a:pt x="625" y="212"/>
                </a:lnTo>
                <a:lnTo>
                  <a:pt x="625" y="212"/>
                </a:lnTo>
                <a:lnTo>
                  <a:pt x="625" y="235"/>
                </a:lnTo>
                <a:lnTo>
                  <a:pt x="632" y="235"/>
                </a:lnTo>
                <a:lnTo>
                  <a:pt x="632" y="243"/>
                </a:lnTo>
                <a:lnTo>
                  <a:pt x="640" y="243"/>
                </a:lnTo>
                <a:lnTo>
                  <a:pt x="640" y="250"/>
                </a:lnTo>
                <a:lnTo>
                  <a:pt x="681" y="250"/>
                </a:lnTo>
                <a:lnTo>
                  <a:pt x="681" y="262"/>
                </a:lnTo>
                <a:lnTo>
                  <a:pt x="693" y="262"/>
                </a:lnTo>
                <a:lnTo>
                  <a:pt x="693" y="273"/>
                </a:lnTo>
                <a:lnTo>
                  <a:pt x="719" y="273"/>
                </a:lnTo>
                <a:lnTo>
                  <a:pt x="719" y="285"/>
                </a:lnTo>
                <a:lnTo>
                  <a:pt x="822" y="285"/>
                </a:lnTo>
                <a:lnTo>
                  <a:pt x="822" y="311"/>
                </a:lnTo>
                <a:lnTo>
                  <a:pt x="829" y="311"/>
                </a:lnTo>
                <a:lnTo>
                  <a:pt x="829" y="334"/>
                </a:lnTo>
                <a:lnTo>
                  <a:pt x="833" y="334"/>
                </a:lnTo>
                <a:lnTo>
                  <a:pt x="833" y="364"/>
                </a:lnTo>
                <a:lnTo>
                  <a:pt x="837" y="364"/>
                </a:lnTo>
                <a:lnTo>
                  <a:pt x="837" y="395"/>
                </a:lnTo>
                <a:lnTo>
                  <a:pt x="856" y="395"/>
                </a:lnTo>
                <a:lnTo>
                  <a:pt x="856" y="429"/>
                </a:lnTo>
                <a:lnTo>
                  <a:pt x="875" y="429"/>
                </a:lnTo>
                <a:lnTo>
                  <a:pt x="875" y="459"/>
                </a:lnTo>
                <a:lnTo>
                  <a:pt x="931" y="459"/>
                </a:lnTo>
                <a:lnTo>
                  <a:pt x="931" y="493"/>
                </a:lnTo>
                <a:lnTo>
                  <a:pt x="1049" y="493"/>
                </a:lnTo>
                <a:lnTo>
                  <a:pt x="1049" y="566"/>
                </a:lnTo>
                <a:lnTo>
                  <a:pt x="1443" y="566"/>
                </a:ln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Freeform 34">
            <a:extLst>
              <a:ext uri="{FF2B5EF4-FFF2-40B4-BE49-F238E27FC236}">
                <a16:creationId xmlns:a16="http://schemas.microsoft.com/office/drawing/2014/main" id="{FE71FF5F-2E82-0446-89F7-8D36623BAB52}"/>
              </a:ext>
            </a:extLst>
          </p:cNvPr>
          <p:cNvSpPr>
            <a:spLocks/>
          </p:cNvSpPr>
          <p:nvPr/>
        </p:nvSpPr>
        <p:spPr bwMode="auto">
          <a:xfrm>
            <a:off x="4118240" y="3472214"/>
            <a:ext cx="1372767" cy="707788"/>
          </a:xfrm>
          <a:custGeom>
            <a:avLst/>
            <a:gdLst>
              <a:gd name="T0" fmla="*/ 0 w 1443"/>
              <a:gd name="T1" fmla="*/ 0 h 558"/>
              <a:gd name="T2" fmla="*/ 117 w 1443"/>
              <a:gd name="T3" fmla="*/ 0 h 558"/>
              <a:gd name="T4" fmla="*/ 117 w 1443"/>
              <a:gd name="T5" fmla="*/ 7 h 558"/>
              <a:gd name="T6" fmla="*/ 121 w 1443"/>
              <a:gd name="T7" fmla="*/ 7 h 558"/>
              <a:gd name="T8" fmla="*/ 121 w 1443"/>
              <a:gd name="T9" fmla="*/ 19 h 558"/>
              <a:gd name="T10" fmla="*/ 140 w 1443"/>
              <a:gd name="T11" fmla="*/ 19 h 558"/>
              <a:gd name="T12" fmla="*/ 140 w 1443"/>
              <a:gd name="T13" fmla="*/ 23 h 558"/>
              <a:gd name="T14" fmla="*/ 265 w 1443"/>
              <a:gd name="T15" fmla="*/ 23 h 558"/>
              <a:gd name="T16" fmla="*/ 265 w 1443"/>
              <a:gd name="T17" fmla="*/ 45 h 558"/>
              <a:gd name="T18" fmla="*/ 276 w 1443"/>
              <a:gd name="T19" fmla="*/ 45 h 558"/>
              <a:gd name="T20" fmla="*/ 276 w 1443"/>
              <a:gd name="T21" fmla="*/ 57 h 558"/>
              <a:gd name="T22" fmla="*/ 288 w 1443"/>
              <a:gd name="T23" fmla="*/ 57 h 558"/>
              <a:gd name="T24" fmla="*/ 288 w 1443"/>
              <a:gd name="T25" fmla="*/ 61 h 558"/>
              <a:gd name="T26" fmla="*/ 295 w 1443"/>
              <a:gd name="T27" fmla="*/ 61 h 558"/>
              <a:gd name="T28" fmla="*/ 295 w 1443"/>
              <a:gd name="T29" fmla="*/ 68 h 558"/>
              <a:gd name="T30" fmla="*/ 397 w 1443"/>
              <a:gd name="T31" fmla="*/ 68 h 558"/>
              <a:gd name="T32" fmla="*/ 397 w 1443"/>
              <a:gd name="T33" fmla="*/ 72 h 558"/>
              <a:gd name="T34" fmla="*/ 401 w 1443"/>
              <a:gd name="T35" fmla="*/ 72 h 558"/>
              <a:gd name="T36" fmla="*/ 401 w 1443"/>
              <a:gd name="T37" fmla="*/ 80 h 558"/>
              <a:gd name="T38" fmla="*/ 413 w 1443"/>
              <a:gd name="T39" fmla="*/ 80 h 558"/>
              <a:gd name="T40" fmla="*/ 413 w 1443"/>
              <a:gd name="T41" fmla="*/ 91 h 558"/>
              <a:gd name="T42" fmla="*/ 420 w 1443"/>
              <a:gd name="T43" fmla="*/ 91 h 558"/>
              <a:gd name="T44" fmla="*/ 420 w 1443"/>
              <a:gd name="T45" fmla="*/ 106 h 558"/>
              <a:gd name="T46" fmla="*/ 428 w 1443"/>
              <a:gd name="T47" fmla="*/ 106 h 558"/>
              <a:gd name="T48" fmla="*/ 428 w 1443"/>
              <a:gd name="T49" fmla="*/ 118 h 558"/>
              <a:gd name="T50" fmla="*/ 594 w 1443"/>
              <a:gd name="T51" fmla="*/ 118 h 558"/>
              <a:gd name="T52" fmla="*/ 594 w 1443"/>
              <a:gd name="T53" fmla="*/ 125 h 558"/>
              <a:gd name="T54" fmla="*/ 609 w 1443"/>
              <a:gd name="T55" fmla="*/ 125 h 558"/>
              <a:gd name="T56" fmla="*/ 609 w 1443"/>
              <a:gd name="T57" fmla="*/ 129 h 558"/>
              <a:gd name="T58" fmla="*/ 613 w 1443"/>
              <a:gd name="T59" fmla="*/ 129 h 558"/>
              <a:gd name="T60" fmla="*/ 613 w 1443"/>
              <a:gd name="T61" fmla="*/ 159 h 558"/>
              <a:gd name="T62" fmla="*/ 617 w 1443"/>
              <a:gd name="T63" fmla="*/ 159 h 558"/>
              <a:gd name="T64" fmla="*/ 621 w 1443"/>
              <a:gd name="T65" fmla="*/ 159 h 558"/>
              <a:gd name="T66" fmla="*/ 621 w 1443"/>
              <a:gd name="T67" fmla="*/ 182 h 558"/>
              <a:gd name="T68" fmla="*/ 628 w 1443"/>
              <a:gd name="T69" fmla="*/ 182 h 558"/>
              <a:gd name="T70" fmla="*/ 628 w 1443"/>
              <a:gd name="T71" fmla="*/ 205 h 558"/>
              <a:gd name="T72" fmla="*/ 632 w 1443"/>
              <a:gd name="T73" fmla="*/ 205 h 558"/>
              <a:gd name="T74" fmla="*/ 632 w 1443"/>
              <a:gd name="T75" fmla="*/ 212 h 558"/>
              <a:gd name="T76" fmla="*/ 636 w 1443"/>
              <a:gd name="T77" fmla="*/ 212 h 558"/>
              <a:gd name="T78" fmla="*/ 636 w 1443"/>
              <a:gd name="T79" fmla="*/ 224 h 558"/>
              <a:gd name="T80" fmla="*/ 681 w 1443"/>
              <a:gd name="T81" fmla="*/ 224 h 558"/>
              <a:gd name="T82" fmla="*/ 681 w 1443"/>
              <a:gd name="T83" fmla="*/ 231 h 558"/>
              <a:gd name="T84" fmla="*/ 693 w 1443"/>
              <a:gd name="T85" fmla="*/ 231 h 558"/>
              <a:gd name="T86" fmla="*/ 693 w 1443"/>
              <a:gd name="T87" fmla="*/ 247 h 558"/>
              <a:gd name="T88" fmla="*/ 719 w 1443"/>
              <a:gd name="T89" fmla="*/ 247 h 558"/>
              <a:gd name="T90" fmla="*/ 719 w 1443"/>
              <a:gd name="T91" fmla="*/ 258 h 558"/>
              <a:gd name="T92" fmla="*/ 825 w 1443"/>
              <a:gd name="T93" fmla="*/ 258 h 558"/>
              <a:gd name="T94" fmla="*/ 825 w 1443"/>
              <a:gd name="T95" fmla="*/ 285 h 558"/>
              <a:gd name="T96" fmla="*/ 829 w 1443"/>
              <a:gd name="T97" fmla="*/ 285 h 558"/>
              <a:gd name="T98" fmla="*/ 829 w 1443"/>
              <a:gd name="T99" fmla="*/ 311 h 558"/>
              <a:gd name="T100" fmla="*/ 833 w 1443"/>
              <a:gd name="T101" fmla="*/ 311 h 558"/>
              <a:gd name="T102" fmla="*/ 833 w 1443"/>
              <a:gd name="T103" fmla="*/ 338 h 558"/>
              <a:gd name="T104" fmla="*/ 837 w 1443"/>
              <a:gd name="T105" fmla="*/ 338 h 558"/>
              <a:gd name="T106" fmla="*/ 837 w 1443"/>
              <a:gd name="T107" fmla="*/ 376 h 558"/>
              <a:gd name="T108" fmla="*/ 856 w 1443"/>
              <a:gd name="T109" fmla="*/ 376 h 558"/>
              <a:gd name="T110" fmla="*/ 856 w 1443"/>
              <a:gd name="T111" fmla="*/ 414 h 558"/>
              <a:gd name="T112" fmla="*/ 878 w 1443"/>
              <a:gd name="T113" fmla="*/ 414 h 558"/>
              <a:gd name="T114" fmla="*/ 878 w 1443"/>
              <a:gd name="T115" fmla="*/ 448 h 558"/>
              <a:gd name="T116" fmla="*/ 931 w 1443"/>
              <a:gd name="T117" fmla="*/ 448 h 558"/>
              <a:gd name="T118" fmla="*/ 931 w 1443"/>
              <a:gd name="T119" fmla="*/ 482 h 558"/>
              <a:gd name="T120" fmla="*/ 1049 w 1443"/>
              <a:gd name="T121" fmla="*/ 482 h 558"/>
              <a:gd name="T122" fmla="*/ 1049 w 1443"/>
              <a:gd name="T123" fmla="*/ 558 h 558"/>
              <a:gd name="T124" fmla="*/ 1443 w 1443"/>
              <a:gd name="T125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3" h="558">
                <a:moveTo>
                  <a:pt x="0" y="0"/>
                </a:moveTo>
                <a:lnTo>
                  <a:pt x="117" y="0"/>
                </a:lnTo>
                <a:lnTo>
                  <a:pt x="117" y="7"/>
                </a:lnTo>
                <a:lnTo>
                  <a:pt x="121" y="7"/>
                </a:lnTo>
                <a:lnTo>
                  <a:pt x="121" y="19"/>
                </a:lnTo>
                <a:lnTo>
                  <a:pt x="140" y="19"/>
                </a:lnTo>
                <a:lnTo>
                  <a:pt x="140" y="23"/>
                </a:lnTo>
                <a:lnTo>
                  <a:pt x="265" y="23"/>
                </a:lnTo>
                <a:lnTo>
                  <a:pt x="265" y="45"/>
                </a:lnTo>
                <a:lnTo>
                  <a:pt x="276" y="45"/>
                </a:lnTo>
                <a:lnTo>
                  <a:pt x="276" y="57"/>
                </a:lnTo>
                <a:lnTo>
                  <a:pt x="288" y="57"/>
                </a:lnTo>
                <a:lnTo>
                  <a:pt x="288" y="61"/>
                </a:lnTo>
                <a:lnTo>
                  <a:pt x="295" y="61"/>
                </a:lnTo>
                <a:lnTo>
                  <a:pt x="295" y="68"/>
                </a:lnTo>
                <a:lnTo>
                  <a:pt x="397" y="68"/>
                </a:lnTo>
                <a:lnTo>
                  <a:pt x="397" y="72"/>
                </a:lnTo>
                <a:lnTo>
                  <a:pt x="401" y="72"/>
                </a:lnTo>
                <a:lnTo>
                  <a:pt x="401" y="80"/>
                </a:lnTo>
                <a:lnTo>
                  <a:pt x="413" y="80"/>
                </a:lnTo>
                <a:lnTo>
                  <a:pt x="413" y="91"/>
                </a:lnTo>
                <a:lnTo>
                  <a:pt x="420" y="91"/>
                </a:lnTo>
                <a:lnTo>
                  <a:pt x="420" y="106"/>
                </a:lnTo>
                <a:lnTo>
                  <a:pt x="428" y="106"/>
                </a:lnTo>
                <a:lnTo>
                  <a:pt x="428" y="118"/>
                </a:lnTo>
                <a:lnTo>
                  <a:pt x="594" y="118"/>
                </a:lnTo>
                <a:lnTo>
                  <a:pt x="594" y="125"/>
                </a:lnTo>
                <a:lnTo>
                  <a:pt x="609" y="125"/>
                </a:lnTo>
                <a:lnTo>
                  <a:pt x="609" y="129"/>
                </a:lnTo>
                <a:lnTo>
                  <a:pt x="613" y="129"/>
                </a:lnTo>
                <a:lnTo>
                  <a:pt x="613" y="159"/>
                </a:lnTo>
                <a:lnTo>
                  <a:pt x="617" y="159"/>
                </a:lnTo>
                <a:lnTo>
                  <a:pt x="621" y="159"/>
                </a:lnTo>
                <a:lnTo>
                  <a:pt x="621" y="182"/>
                </a:lnTo>
                <a:lnTo>
                  <a:pt x="628" y="182"/>
                </a:lnTo>
                <a:lnTo>
                  <a:pt x="628" y="205"/>
                </a:lnTo>
                <a:lnTo>
                  <a:pt x="632" y="205"/>
                </a:lnTo>
                <a:lnTo>
                  <a:pt x="632" y="212"/>
                </a:lnTo>
                <a:lnTo>
                  <a:pt x="636" y="212"/>
                </a:lnTo>
                <a:lnTo>
                  <a:pt x="636" y="224"/>
                </a:lnTo>
                <a:lnTo>
                  <a:pt x="681" y="224"/>
                </a:lnTo>
                <a:lnTo>
                  <a:pt x="681" y="231"/>
                </a:lnTo>
                <a:lnTo>
                  <a:pt x="693" y="231"/>
                </a:lnTo>
                <a:lnTo>
                  <a:pt x="693" y="247"/>
                </a:lnTo>
                <a:lnTo>
                  <a:pt x="719" y="247"/>
                </a:lnTo>
                <a:lnTo>
                  <a:pt x="719" y="258"/>
                </a:lnTo>
                <a:lnTo>
                  <a:pt x="825" y="258"/>
                </a:lnTo>
                <a:lnTo>
                  <a:pt x="825" y="285"/>
                </a:lnTo>
                <a:lnTo>
                  <a:pt x="829" y="285"/>
                </a:lnTo>
                <a:lnTo>
                  <a:pt x="829" y="311"/>
                </a:lnTo>
                <a:lnTo>
                  <a:pt x="833" y="311"/>
                </a:lnTo>
                <a:lnTo>
                  <a:pt x="833" y="338"/>
                </a:lnTo>
                <a:lnTo>
                  <a:pt x="837" y="338"/>
                </a:lnTo>
                <a:lnTo>
                  <a:pt x="837" y="376"/>
                </a:lnTo>
                <a:lnTo>
                  <a:pt x="856" y="376"/>
                </a:lnTo>
                <a:lnTo>
                  <a:pt x="856" y="414"/>
                </a:lnTo>
                <a:lnTo>
                  <a:pt x="878" y="414"/>
                </a:lnTo>
                <a:lnTo>
                  <a:pt x="878" y="448"/>
                </a:lnTo>
                <a:lnTo>
                  <a:pt x="931" y="448"/>
                </a:lnTo>
                <a:lnTo>
                  <a:pt x="931" y="482"/>
                </a:lnTo>
                <a:lnTo>
                  <a:pt x="1049" y="482"/>
                </a:lnTo>
                <a:lnTo>
                  <a:pt x="1049" y="558"/>
                </a:lnTo>
                <a:lnTo>
                  <a:pt x="1443" y="558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Freeform 35">
            <a:extLst>
              <a:ext uri="{FF2B5EF4-FFF2-40B4-BE49-F238E27FC236}">
                <a16:creationId xmlns:a16="http://schemas.microsoft.com/office/drawing/2014/main" id="{3A3CDA28-77FE-1747-BF03-5F3FAAFEFC74}"/>
              </a:ext>
            </a:extLst>
          </p:cNvPr>
          <p:cNvSpPr>
            <a:spLocks/>
          </p:cNvSpPr>
          <p:nvPr/>
        </p:nvSpPr>
        <p:spPr bwMode="auto">
          <a:xfrm>
            <a:off x="4118240" y="3472216"/>
            <a:ext cx="1372767" cy="929765"/>
          </a:xfrm>
          <a:custGeom>
            <a:avLst/>
            <a:gdLst>
              <a:gd name="T0" fmla="*/ 57 w 1443"/>
              <a:gd name="T1" fmla="*/ 0 h 733"/>
              <a:gd name="T2" fmla="*/ 91 w 1443"/>
              <a:gd name="T3" fmla="*/ 4 h 733"/>
              <a:gd name="T4" fmla="*/ 121 w 1443"/>
              <a:gd name="T5" fmla="*/ 11 h 733"/>
              <a:gd name="T6" fmla="*/ 129 w 1443"/>
              <a:gd name="T7" fmla="*/ 23 h 733"/>
              <a:gd name="T8" fmla="*/ 132 w 1443"/>
              <a:gd name="T9" fmla="*/ 34 h 733"/>
              <a:gd name="T10" fmla="*/ 136 w 1443"/>
              <a:gd name="T11" fmla="*/ 45 h 733"/>
              <a:gd name="T12" fmla="*/ 140 w 1443"/>
              <a:gd name="T13" fmla="*/ 57 h 733"/>
              <a:gd name="T14" fmla="*/ 147 w 1443"/>
              <a:gd name="T15" fmla="*/ 80 h 733"/>
              <a:gd name="T16" fmla="*/ 204 w 1443"/>
              <a:gd name="T17" fmla="*/ 83 h 733"/>
              <a:gd name="T18" fmla="*/ 223 w 1443"/>
              <a:gd name="T19" fmla="*/ 91 h 733"/>
              <a:gd name="T20" fmla="*/ 265 w 1443"/>
              <a:gd name="T21" fmla="*/ 95 h 733"/>
              <a:gd name="T22" fmla="*/ 269 w 1443"/>
              <a:gd name="T23" fmla="*/ 114 h 733"/>
              <a:gd name="T24" fmla="*/ 272 w 1443"/>
              <a:gd name="T25" fmla="*/ 121 h 733"/>
              <a:gd name="T26" fmla="*/ 280 w 1443"/>
              <a:gd name="T27" fmla="*/ 129 h 733"/>
              <a:gd name="T28" fmla="*/ 284 w 1443"/>
              <a:gd name="T29" fmla="*/ 148 h 733"/>
              <a:gd name="T30" fmla="*/ 288 w 1443"/>
              <a:gd name="T31" fmla="*/ 163 h 733"/>
              <a:gd name="T32" fmla="*/ 397 w 1443"/>
              <a:gd name="T33" fmla="*/ 171 h 733"/>
              <a:gd name="T34" fmla="*/ 401 w 1443"/>
              <a:gd name="T35" fmla="*/ 174 h 733"/>
              <a:gd name="T36" fmla="*/ 413 w 1443"/>
              <a:gd name="T37" fmla="*/ 186 h 733"/>
              <a:gd name="T38" fmla="*/ 420 w 1443"/>
              <a:gd name="T39" fmla="*/ 205 h 733"/>
              <a:gd name="T40" fmla="*/ 432 w 1443"/>
              <a:gd name="T41" fmla="*/ 228 h 733"/>
              <a:gd name="T42" fmla="*/ 439 w 1443"/>
              <a:gd name="T43" fmla="*/ 243 h 733"/>
              <a:gd name="T44" fmla="*/ 553 w 1443"/>
              <a:gd name="T45" fmla="*/ 250 h 733"/>
              <a:gd name="T46" fmla="*/ 594 w 1443"/>
              <a:gd name="T47" fmla="*/ 258 h 733"/>
              <a:gd name="T48" fmla="*/ 606 w 1443"/>
              <a:gd name="T49" fmla="*/ 262 h 733"/>
              <a:gd name="T50" fmla="*/ 613 w 1443"/>
              <a:gd name="T51" fmla="*/ 269 h 733"/>
              <a:gd name="T52" fmla="*/ 617 w 1443"/>
              <a:gd name="T53" fmla="*/ 292 h 733"/>
              <a:gd name="T54" fmla="*/ 621 w 1443"/>
              <a:gd name="T55" fmla="*/ 296 h 733"/>
              <a:gd name="T56" fmla="*/ 628 w 1443"/>
              <a:gd name="T57" fmla="*/ 307 h 733"/>
              <a:gd name="T58" fmla="*/ 632 w 1443"/>
              <a:gd name="T59" fmla="*/ 326 h 733"/>
              <a:gd name="T60" fmla="*/ 636 w 1443"/>
              <a:gd name="T61" fmla="*/ 349 h 733"/>
              <a:gd name="T62" fmla="*/ 681 w 1443"/>
              <a:gd name="T63" fmla="*/ 361 h 733"/>
              <a:gd name="T64" fmla="*/ 689 w 1443"/>
              <a:gd name="T65" fmla="*/ 368 h 733"/>
              <a:gd name="T66" fmla="*/ 723 w 1443"/>
              <a:gd name="T67" fmla="*/ 380 h 733"/>
              <a:gd name="T68" fmla="*/ 825 w 1443"/>
              <a:gd name="T69" fmla="*/ 383 h 733"/>
              <a:gd name="T70" fmla="*/ 829 w 1443"/>
              <a:gd name="T71" fmla="*/ 406 h 733"/>
              <a:gd name="T72" fmla="*/ 837 w 1443"/>
              <a:gd name="T73" fmla="*/ 429 h 733"/>
              <a:gd name="T74" fmla="*/ 841 w 1443"/>
              <a:gd name="T75" fmla="*/ 452 h 733"/>
              <a:gd name="T76" fmla="*/ 856 w 1443"/>
              <a:gd name="T77" fmla="*/ 482 h 733"/>
              <a:gd name="T78" fmla="*/ 875 w 1443"/>
              <a:gd name="T79" fmla="*/ 509 h 733"/>
              <a:gd name="T80" fmla="*/ 928 w 1443"/>
              <a:gd name="T81" fmla="*/ 539 h 733"/>
              <a:gd name="T82" fmla="*/ 1049 w 1443"/>
              <a:gd name="T83" fmla="*/ 566 h 733"/>
              <a:gd name="T84" fmla="*/ 1072 w 1443"/>
              <a:gd name="T85" fmla="*/ 626 h 733"/>
              <a:gd name="T86" fmla="*/ 1443 w 1443"/>
              <a:gd name="T8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3" h="733">
                <a:moveTo>
                  <a:pt x="0" y="0"/>
                </a:moveTo>
                <a:lnTo>
                  <a:pt x="57" y="0"/>
                </a:lnTo>
                <a:lnTo>
                  <a:pt x="57" y="4"/>
                </a:lnTo>
                <a:lnTo>
                  <a:pt x="91" y="4"/>
                </a:lnTo>
                <a:lnTo>
                  <a:pt x="91" y="11"/>
                </a:lnTo>
                <a:lnTo>
                  <a:pt x="121" y="11"/>
                </a:lnTo>
                <a:lnTo>
                  <a:pt x="121" y="23"/>
                </a:lnTo>
                <a:lnTo>
                  <a:pt x="129" y="23"/>
                </a:lnTo>
                <a:lnTo>
                  <a:pt x="129" y="34"/>
                </a:lnTo>
                <a:lnTo>
                  <a:pt x="132" y="34"/>
                </a:lnTo>
                <a:lnTo>
                  <a:pt x="132" y="45"/>
                </a:lnTo>
                <a:lnTo>
                  <a:pt x="136" y="45"/>
                </a:lnTo>
                <a:lnTo>
                  <a:pt x="136" y="57"/>
                </a:lnTo>
                <a:lnTo>
                  <a:pt x="140" y="57"/>
                </a:lnTo>
                <a:lnTo>
                  <a:pt x="140" y="80"/>
                </a:lnTo>
                <a:lnTo>
                  <a:pt x="147" y="80"/>
                </a:lnTo>
                <a:lnTo>
                  <a:pt x="147" y="83"/>
                </a:lnTo>
                <a:lnTo>
                  <a:pt x="204" y="83"/>
                </a:lnTo>
                <a:lnTo>
                  <a:pt x="204" y="91"/>
                </a:lnTo>
                <a:lnTo>
                  <a:pt x="223" y="91"/>
                </a:lnTo>
                <a:lnTo>
                  <a:pt x="223" y="95"/>
                </a:lnTo>
                <a:lnTo>
                  <a:pt x="265" y="95"/>
                </a:lnTo>
                <a:lnTo>
                  <a:pt x="265" y="114"/>
                </a:lnTo>
                <a:lnTo>
                  <a:pt x="269" y="114"/>
                </a:lnTo>
                <a:lnTo>
                  <a:pt x="269" y="121"/>
                </a:lnTo>
                <a:lnTo>
                  <a:pt x="272" y="121"/>
                </a:lnTo>
                <a:lnTo>
                  <a:pt x="272" y="129"/>
                </a:lnTo>
                <a:lnTo>
                  <a:pt x="280" y="129"/>
                </a:lnTo>
                <a:lnTo>
                  <a:pt x="280" y="148"/>
                </a:lnTo>
                <a:lnTo>
                  <a:pt x="284" y="148"/>
                </a:lnTo>
                <a:lnTo>
                  <a:pt x="284" y="163"/>
                </a:lnTo>
                <a:lnTo>
                  <a:pt x="288" y="163"/>
                </a:lnTo>
                <a:lnTo>
                  <a:pt x="288" y="171"/>
                </a:lnTo>
                <a:lnTo>
                  <a:pt x="397" y="171"/>
                </a:lnTo>
                <a:lnTo>
                  <a:pt x="397" y="174"/>
                </a:lnTo>
                <a:lnTo>
                  <a:pt x="401" y="174"/>
                </a:lnTo>
                <a:lnTo>
                  <a:pt x="401" y="186"/>
                </a:lnTo>
                <a:lnTo>
                  <a:pt x="413" y="186"/>
                </a:lnTo>
                <a:lnTo>
                  <a:pt x="413" y="205"/>
                </a:lnTo>
                <a:lnTo>
                  <a:pt x="420" y="205"/>
                </a:lnTo>
                <a:lnTo>
                  <a:pt x="420" y="228"/>
                </a:lnTo>
                <a:lnTo>
                  <a:pt x="432" y="228"/>
                </a:lnTo>
                <a:lnTo>
                  <a:pt x="432" y="243"/>
                </a:lnTo>
                <a:lnTo>
                  <a:pt x="439" y="243"/>
                </a:lnTo>
                <a:lnTo>
                  <a:pt x="439" y="250"/>
                </a:lnTo>
                <a:lnTo>
                  <a:pt x="553" y="250"/>
                </a:lnTo>
                <a:lnTo>
                  <a:pt x="553" y="258"/>
                </a:lnTo>
                <a:lnTo>
                  <a:pt x="594" y="258"/>
                </a:lnTo>
                <a:lnTo>
                  <a:pt x="594" y="262"/>
                </a:lnTo>
                <a:lnTo>
                  <a:pt x="606" y="262"/>
                </a:lnTo>
                <a:lnTo>
                  <a:pt x="606" y="269"/>
                </a:lnTo>
                <a:lnTo>
                  <a:pt x="613" y="269"/>
                </a:lnTo>
                <a:lnTo>
                  <a:pt x="613" y="292"/>
                </a:lnTo>
                <a:lnTo>
                  <a:pt x="617" y="292"/>
                </a:lnTo>
                <a:lnTo>
                  <a:pt x="617" y="296"/>
                </a:lnTo>
                <a:lnTo>
                  <a:pt x="621" y="296"/>
                </a:lnTo>
                <a:lnTo>
                  <a:pt x="621" y="307"/>
                </a:lnTo>
                <a:lnTo>
                  <a:pt x="628" y="307"/>
                </a:lnTo>
                <a:lnTo>
                  <a:pt x="628" y="326"/>
                </a:lnTo>
                <a:lnTo>
                  <a:pt x="632" y="326"/>
                </a:lnTo>
                <a:lnTo>
                  <a:pt x="632" y="349"/>
                </a:lnTo>
                <a:lnTo>
                  <a:pt x="636" y="349"/>
                </a:lnTo>
                <a:lnTo>
                  <a:pt x="636" y="361"/>
                </a:lnTo>
                <a:lnTo>
                  <a:pt x="681" y="361"/>
                </a:lnTo>
                <a:lnTo>
                  <a:pt x="681" y="368"/>
                </a:lnTo>
                <a:lnTo>
                  <a:pt x="689" y="368"/>
                </a:lnTo>
                <a:lnTo>
                  <a:pt x="689" y="380"/>
                </a:lnTo>
                <a:lnTo>
                  <a:pt x="723" y="380"/>
                </a:lnTo>
                <a:lnTo>
                  <a:pt x="723" y="383"/>
                </a:lnTo>
                <a:lnTo>
                  <a:pt x="825" y="383"/>
                </a:lnTo>
                <a:lnTo>
                  <a:pt x="825" y="406"/>
                </a:lnTo>
                <a:lnTo>
                  <a:pt x="829" y="406"/>
                </a:lnTo>
                <a:lnTo>
                  <a:pt x="829" y="429"/>
                </a:lnTo>
                <a:lnTo>
                  <a:pt x="837" y="429"/>
                </a:lnTo>
                <a:lnTo>
                  <a:pt x="837" y="452"/>
                </a:lnTo>
                <a:lnTo>
                  <a:pt x="841" y="452"/>
                </a:lnTo>
                <a:lnTo>
                  <a:pt x="841" y="482"/>
                </a:lnTo>
                <a:lnTo>
                  <a:pt x="856" y="482"/>
                </a:lnTo>
                <a:lnTo>
                  <a:pt x="856" y="509"/>
                </a:lnTo>
                <a:lnTo>
                  <a:pt x="875" y="509"/>
                </a:lnTo>
                <a:lnTo>
                  <a:pt x="875" y="539"/>
                </a:lnTo>
                <a:lnTo>
                  <a:pt x="928" y="539"/>
                </a:lnTo>
                <a:lnTo>
                  <a:pt x="928" y="566"/>
                </a:lnTo>
                <a:lnTo>
                  <a:pt x="1049" y="566"/>
                </a:lnTo>
                <a:lnTo>
                  <a:pt x="1049" y="626"/>
                </a:lnTo>
                <a:lnTo>
                  <a:pt x="1072" y="626"/>
                </a:lnTo>
                <a:lnTo>
                  <a:pt x="1072" y="733"/>
                </a:lnTo>
                <a:lnTo>
                  <a:pt x="1443" y="733"/>
                </a:ln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19E341-EE67-AF47-9811-4681F213F5E6}"/>
              </a:ext>
            </a:extLst>
          </p:cNvPr>
          <p:cNvGrpSpPr/>
          <p:nvPr/>
        </p:nvGrpSpPr>
        <p:grpSpPr>
          <a:xfrm>
            <a:off x="3599605" y="3387162"/>
            <a:ext cx="2064025" cy="2380651"/>
            <a:chOff x="3275470" y="3221879"/>
            <a:chExt cx="2752033" cy="2380651"/>
          </a:xfrm>
        </p:grpSpPr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F9ED057-8BFD-FF4C-981E-C9FDA6898B42}"/>
                </a:ext>
              </a:extLst>
            </p:cNvPr>
            <p:cNvCxnSpPr>
              <a:cxnSpLocks/>
            </p:cNvCxnSpPr>
            <p:nvPr/>
          </p:nvCxnSpPr>
          <p:spPr>
            <a:xfrm>
              <a:off x="3963899" y="4277307"/>
              <a:ext cx="1992191" cy="0"/>
            </a:xfrm>
            <a:prstGeom prst="line">
              <a:avLst/>
            </a:prstGeom>
            <a:ln w="12700" cap="sq">
              <a:solidFill>
                <a:schemeClr val="accent2"/>
              </a:solidFill>
              <a:prstDash val="lgDash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Freeform 6">
              <a:extLst>
                <a:ext uri="{FF2B5EF4-FFF2-40B4-BE49-F238E27FC236}">
                  <a16:creationId xmlns:a16="http://schemas.microsoft.com/office/drawing/2014/main" id="{4134723C-8614-2540-A74B-A72D5039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178" y="3309069"/>
              <a:ext cx="2004912" cy="1916610"/>
            </a:xfrm>
            <a:custGeom>
              <a:avLst/>
              <a:gdLst>
                <a:gd name="T0" fmla="*/ 0 w 2108"/>
                <a:gd name="T1" fmla="*/ 0 h 1313"/>
                <a:gd name="T2" fmla="*/ 0 w 2108"/>
                <a:gd name="T3" fmla="*/ 1313 h 1313"/>
                <a:gd name="T4" fmla="*/ 2108 w 2108"/>
                <a:gd name="T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8" h="1313">
                  <a:moveTo>
                    <a:pt x="0" y="0"/>
                  </a:moveTo>
                  <a:lnTo>
                    <a:pt x="0" y="1313"/>
                  </a:lnTo>
                  <a:lnTo>
                    <a:pt x="2108" y="1313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0" name="Line 7">
              <a:extLst>
                <a:ext uri="{FF2B5EF4-FFF2-40B4-BE49-F238E27FC236}">
                  <a16:creationId xmlns:a16="http://schemas.microsoft.com/office/drawing/2014/main" id="{DEC6474D-28A6-D24A-B055-21007F40E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3309069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1" name="Line 8">
              <a:extLst>
                <a:ext uri="{FF2B5EF4-FFF2-40B4-BE49-F238E27FC236}">
                  <a16:creationId xmlns:a16="http://schemas.microsoft.com/office/drawing/2014/main" id="{92696CA9-6C14-484F-B40E-EAA118FDA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3692391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2" name="Line 9">
              <a:extLst>
                <a:ext uri="{FF2B5EF4-FFF2-40B4-BE49-F238E27FC236}">
                  <a16:creationId xmlns:a16="http://schemas.microsoft.com/office/drawing/2014/main" id="{CDF65D4A-6693-3D41-A409-DE3987EDF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4075712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3" name="Line 10">
              <a:extLst>
                <a:ext uri="{FF2B5EF4-FFF2-40B4-BE49-F238E27FC236}">
                  <a16:creationId xmlns:a16="http://schemas.microsoft.com/office/drawing/2014/main" id="{F5A1ED63-7CB7-E34F-BFC7-4EF94CDEE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4459035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4" name="Line 12">
              <a:extLst>
                <a:ext uri="{FF2B5EF4-FFF2-40B4-BE49-F238E27FC236}">
                  <a16:creationId xmlns:a16="http://schemas.microsoft.com/office/drawing/2014/main" id="{FAEB9C2E-2CAB-C842-867D-44F106AD5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4842356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5" name="Line 16">
              <a:extLst>
                <a:ext uri="{FF2B5EF4-FFF2-40B4-BE49-F238E27FC236}">
                  <a16:creationId xmlns:a16="http://schemas.microsoft.com/office/drawing/2014/main" id="{24BA17B6-CAC1-0141-827A-A999B5EBF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029" y="5225680"/>
              <a:ext cx="5014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6" name="Line 17">
              <a:extLst>
                <a:ext uri="{FF2B5EF4-FFF2-40B4-BE49-F238E27FC236}">
                  <a16:creationId xmlns:a16="http://schemas.microsoft.com/office/drawing/2014/main" id="{EFCA8AF2-654D-FA48-BA97-712E17EB0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1178" y="5225679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7" name="Line 18">
              <a:extLst>
                <a:ext uri="{FF2B5EF4-FFF2-40B4-BE49-F238E27FC236}">
                  <a16:creationId xmlns:a16="http://schemas.microsoft.com/office/drawing/2014/main" id="{A612F91A-E369-4344-9FA4-36DBA799E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7594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8" name="Line 19">
              <a:extLst>
                <a:ext uri="{FF2B5EF4-FFF2-40B4-BE49-F238E27FC236}">
                  <a16:creationId xmlns:a16="http://schemas.microsoft.com/office/drawing/2014/main" id="{921710C2-0327-E943-8F84-5E2E50395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3258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1B9BBA3C-1C63-CB43-86D0-0A7621D18D78}"/>
                </a:ext>
              </a:extLst>
            </p:cNvPr>
            <p:cNvSpPr txBox="1"/>
            <p:nvPr/>
          </p:nvSpPr>
          <p:spPr>
            <a:xfrm>
              <a:off x="3677908" y="3221879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100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8FE69499-A2F3-6D40-AF84-FEAE2C1BE6BA}"/>
                </a:ext>
              </a:extLst>
            </p:cNvPr>
            <p:cNvSpPr txBox="1"/>
            <p:nvPr/>
          </p:nvSpPr>
          <p:spPr>
            <a:xfrm>
              <a:off x="3677908" y="3597791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80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280FC63-A2C7-AF45-BFD4-4F46BC9DBDDA}"/>
                </a:ext>
              </a:extLst>
            </p:cNvPr>
            <p:cNvSpPr txBox="1"/>
            <p:nvPr/>
          </p:nvSpPr>
          <p:spPr>
            <a:xfrm>
              <a:off x="3677908" y="3984612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60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DFCBD6DC-3C16-4E42-9CCB-206B9E9143FA}"/>
                </a:ext>
              </a:extLst>
            </p:cNvPr>
            <p:cNvSpPr txBox="1"/>
            <p:nvPr/>
          </p:nvSpPr>
          <p:spPr>
            <a:xfrm>
              <a:off x="3677908" y="4362777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40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9981A0A3-2167-F84F-9CEE-7B724E6314C6}"/>
                </a:ext>
              </a:extLst>
            </p:cNvPr>
            <p:cNvSpPr txBox="1"/>
            <p:nvPr/>
          </p:nvSpPr>
          <p:spPr>
            <a:xfrm>
              <a:off x="3677908" y="4748067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A2631236-4DCD-2E40-9FA3-5C01637A0953}"/>
                </a:ext>
              </a:extLst>
            </p:cNvPr>
            <p:cNvSpPr txBox="1"/>
            <p:nvPr/>
          </p:nvSpPr>
          <p:spPr>
            <a:xfrm>
              <a:off x="3677908" y="5132884"/>
              <a:ext cx="191973" cy="179745"/>
            </a:xfrm>
            <a:prstGeom prst="rect">
              <a:avLst/>
            </a:prstGeom>
            <a:noFill/>
          </p:spPr>
          <p:txBody>
            <a:bodyPr wrap="none" lIns="72000" tIns="0" rIns="0" bIns="0" rtlCol="0" anchor="ctr">
              <a:noAutofit/>
            </a:bodyPr>
            <a:lstStyle/>
            <a:p>
              <a:pPr algn="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6C9DBBAD-ABAC-2D47-9D39-C123C828315C}"/>
                </a:ext>
              </a:extLst>
            </p:cNvPr>
            <p:cNvSpPr txBox="1"/>
            <p:nvPr/>
          </p:nvSpPr>
          <p:spPr>
            <a:xfrm rot="16200000">
              <a:off x="2738465" y="4019825"/>
              <a:ext cx="15664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Patients free of </a:t>
              </a:r>
              <a:br>
                <a:rPr lang="en-GB" sz="900" b="1" dirty="0">
                  <a:solidFill>
                    <a:srgbClr val="333333"/>
                  </a:solidFill>
                </a:rPr>
              </a:br>
              <a:r>
                <a:rPr lang="en-GB" sz="900" b="1" dirty="0">
                  <a:solidFill>
                    <a:srgbClr val="333333"/>
                  </a:solidFill>
                </a:rPr>
                <a:t>radiographic progression (%)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68CC0CA2-3AD4-974B-BAB8-96E61A496647}"/>
                </a:ext>
              </a:extLst>
            </p:cNvPr>
            <p:cNvSpPr txBox="1"/>
            <p:nvPr/>
          </p:nvSpPr>
          <p:spPr>
            <a:xfrm>
              <a:off x="3914103" y="5302927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93FE2B7-50EB-BD42-AEDD-F3599B466512}"/>
                </a:ext>
              </a:extLst>
            </p:cNvPr>
            <p:cNvSpPr txBox="1"/>
            <p:nvPr/>
          </p:nvSpPr>
          <p:spPr>
            <a:xfrm>
              <a:off x="4199123" y="5302926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3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6ED2070-460E-5649-AAEF-504C04D86AD0}"/>
                </a:ext>
              </a:extLst>
            </p:cNvPr>
            <p:cNvSpPr txBox="1"/>
            <p:nvPr/>
          </p:nvSpPr>
          <p:spPr>
            <a:xfrm>
              <a:off x="5306314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15</a:t>
              </a:r>
            </a:p>
          </p:txBody>
        </p:sp>
        <p:sp>
          <p:nvSpPr>
            <p:cNvPr id="259" name="Line 20">
              <a:extLst>
                <a:ext uri="{FF2B5EF4-FFF2-40B4-BE49-F238E27FC236}">
                  <a16:creationId xmlns:a16="http://schemas.microsoft.com/office/drawing/2014/main" id="{52C12E72-C5D0-A64F-BCBA-C72F37007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609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477E7FE8-8793-5B45-8A14-8E6DFDE97CF7}"/>
                </a:ext>
              </a:extLst>
            </p:cNvPr>
            <p:cNvSpPr txBox="1"/>
            <p:nvPr/>
          </p:nvSpPr>
          <p:spPr>
            <a:xfrm>
              <a:off x="5873614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21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CFD4693-AB61-B94C-A2F4-8055FF9A8950}"/>
                </a:ext>
              </a:extLst>
            </p:cNvPr>
            <p:cNvSpPr txBox="1"/>
            <p:nvPr/>
          </p:nvSpPr>
          <p:spPr>
            <a:xfrm>
              <a:off x="4120962" y="5464031"/>
              <a:ext cx="167139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333333"/>
                  </a:solidFill>
                </a:rPr>
                <a:t>Duration of rPFS (months)</a:t>
              </a:r>
            </a:p>
          </p:txBody>
        </p:sp>
        <p:sp>
          <p:nvSpPr>
            <p:cNvPr id="262" name="Line 18">
              <a:extLst>
                <a:ext uri="{FF2B5EF4-FFF2-40B4-BE49-F238E27FC236}">
                  <a16:creationId xmlns:a16="http://schemas.microsoft.com/office/drawing/2014/main" id="{62FC04B5-413E-3644-9104-2CA48B1A9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010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80E2B19-8826-3D4D-93CE-E5CD5DF7905D}"/>
                </a:ext>
              </a:extLst>
            </p:cNvPr>
            <p:cNvSpPr txBox="1"/>
            <p:nvPr/>
          </p:nvSpPr>
          <p:spPr>
            <a:xfrm>
              <a:off x="4486839" y="5302926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6</a:t>
              </a:r>
            </a:p>
          </p:txBody>
        </p:sp>
        <p:sp>
          <p:nvSpPr>
            <p:cNvPr id="264" name="Line 18">
              <a:extLst>
                <a:ext uri="{FF2B5EF4-FFF2-40B4-BE49-F238E27FC236}">
                  <a16:creationId xmlns:a16="http://schemas.microsoft.com/office/drawing/2014/main" id="{105D3B9F-D615-3446-BA3E-B2D15A05E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0426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FC2B5B82-429A-004C-AC82-BB3299837AAB}"/>
                </a:ext>
              </a:extLst>
            </p:cNvPr>
            <p:cNvSpPr txBox="1"/>
            <p:nvPr/>
          </p:nvSpPr>
          <p:spPr>
            <a:xfrm>
              <a:off x="4771955" y="5302926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9</a:t>
              </a:r>
            </a:p>
          </p:txBody>
        </p:sp>
        <p:sp>
          <p:nvSpPr>
            <p:cNvPr id="266" name="Line 18">
              <a:extLst>
                <a:ext uri="{FF2B5EF4-FFF2-40B4-BE49-F238E27FC236}">
                  <a16:creationId xmlns:a16="http://schemas.microsoft.com/office/drawing/2014/main" id="{181A1112-0CA1-7E4C-ACF0-811FF2852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842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66E2AC6-FD12-8B43-9411-42469FDE8F14}"/>
                </a:ext>
              </a:extLst>
            </p:cNvPr>
            <p:cNvSpPr txBox="1"/>
            <p:nvPr/>
          </p:nvSpPr>
          <p:spPr>
            <a:xfrm>
              <a:off x="5015847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12</a:t>
              </a:r>
            </a:p>
          </p:txBody>
        </p:sp>
        <p:sp>
          <p:nvSpPr>
            <p:cNvPr id="324" name="Line 19">
              <a:extLst>
                <a:ext uri="{FF2B5EF4-FFF2-40B4-BE49-F238E27FC236}">
                  <a16:creationId xmlns:a16="http://schemas.microsoft.com/office/drawing/2014/main" id="{9DE9A70B-8982-004E-8899-6C2D7522C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9674" y="5225681"/>
              <a:ext cx="0" cy="6276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>
                <a:solidFill>
                  <a:srgbClr val="333333"/>
                </a:solidFill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986AFF52-9034-EB4C-8DCA-896EBEFA311D}"/>
                </a:ext>
              </a:extLst>
            </p:cNvPr>
            <p:cNvSpPr txBox="1"/>
            <p:nvPr/>
          </p:nvSpPr>
          <p:spPr>
            <a:xfrm>
              <a:off x="5589316" y="5302926"/>
              <a:ext cx="1538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333333"/>
                  </a:solidFill>
                </a:rPr>
                <a:t>18</a:t>
              </a:r>
            </a:p>
          </p:txBody>
        </p:sp>
        <p:sp>
          <p:nvSpPr>
            <p:cNvPr id="314" name="Freeform 36">
              <a:extLst>
                <a:ext uri="{FF2B5EF4-FFF2-40B4-BE49-F238E27FC236}">
                  <a16:creationId xmlns:a16="http://schemas.microsoft.com/office/drawing/2014/main" id="{521CF2FA-E53A-7541-A881-84A31D73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987" y="3306933"/>
              <a:ext cx="177581" cy="8879"/>
            </a:xfrm>
            <a:custGeom>
              <a:avLst/>
              <a:gdLst>
                <a:gd name="T0" fmla="*/ 0 w 140"/>
                <a:gd name="T1" fmla="*/ 0 h 7"/>
                <a:gd name="T2" fmla="*/ 53 w 140"/>
                <a:gd name="T3" fmla="*/ 0 h 7"/>
                <a:gd name="T4" fmla="*/ 53 w 140"/>
                <a:gd name="T5" fmla="*/ 7 h 7"/>
                <a:gd name="T6" fmla="*/ 87 w 140"/>
                <a:gd name="T7" fmla="*/ 7 h 7"/>
                <a:gd name="T8" fmla="*/ 140 w 1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">
                  <a:moveTo>
                    <a:pt x="0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87" y="7"/>
                  </a:lnTo>
                  <a:lnTo>
                    <a:pt x="140" y="7"/>
                  </a:lnTo>
                </a:path>
              </a:pathLst>
            </a:custGeom>
            <a:noFill/>
            <a:ln w="19050" cap="flat">
              <a:solidFill>
                <a:srgbClr val="9027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5" name="Freeform 37">
            <a:extLst>
              <a:ext uri="{FF2B5EF4-FFF2-40B4-BE49-F238E27FC236}">
                <a16:creationId xmlns:a16="http://schemas.microsoft.com/office/drawing/2014/main" id="{D8298A1E-3BBC-A14F-B9E3-346EE704DBC8}"/>
              </a:ext>
            </a:extLst>
          </p:cNvPr>
          <p:cNvSpPr>
            <a:spLocks/>
          </p:cNvSpPr>
          <p:nvPr/>
        </p:nvSpPr>
        <p:spPr bwMode="auto">
          <a:xfrm>
            <a:off x="4251427" y="3491241"/>
            <a:ext cx="1066439" cy="544160"/>
          </a:xfrm>
          <a:custGeom>
            <a:avLst/>
            <a:gdLst>
              <a:gd name="T0" fmla="*/ 0 w 1121"/>
              <a:gd name="T1" fmla="*/ 0 h 429"/>
              <a:gd name="T2" fmla="*/ 125 w 1121"/>
              <a:gd name="T3" fmla="*/ 0 h 429"/>
              <a:gd name="T4" fmla="*/ 125 w 1121"/>
              <a:gd name="T5" fmla="*/ 4 h 429"/>
              <a:gd name="T6" fmla="*/ 140 w 1121"/>
              <a:gd name="T7" fmla="*/ 4 h 429"/>
              <a:gd name="T8" fmla="*/ 140 w 1121"/>
              <a:gd name="T9" fmla="*/ 11 h 429"/>
              <a:gd name="T10" fmla="*/ 280 w 1121"/>
              <a:gd name="T11" fmla="*/ 11 h 429"/>
              <a:gd name="T12" fmla="*/ 280 w 1121"/>
              <a:gd name="T13" fmla="*/ 34 h 429"/>
              <a:gd name="T14" fmla="*/ 454 w 1121"/>
              <a:gd name="T15" fmla="*/ 34 h 429"/>
              <a:gd name="T16" fmla="*/ 454 w 1121"/>
              <a:gd name="T17" fmla="*/ 46 h 429"/>
              <a:gd name="T18" fmla="*/ 473 w 1121"/>
              <a:gd name="T19" fmla="*/ 46 h 429"/>
              <a:gd name="T20" fmla="*/ 473 w 1121"/>
              <a:gd name="T21" fmla="*/ 65 h 429"/>
              <a:gd name="T22" fmla="*/ 485 w 1121"/>
              <a:gd name="T23" fmla="*/ 65 h 429"/>
              <a:gd name="T24" fmla="*/ 485 w 1121"/>
              <a:gd name="T25" fmla="*/ 76 h 429"/>
              <a:gd name="T26" fmla="*/ 488 w 1121"/>
              <a:gd name="T27" fmla="*/ 76 h 429"/>
              <a:gd name="T28" fmla="*/ 488 w 1121"/>
              <a:gd name="T29" fmla="*/ 91 h 429"/>
              <a:gd name="T30" fmla="*/ 492 w 1121"/>
              <a:gd name="T31" fmla="*/ 91 h 429"/>
              <a:gd name="T32" fmla="*/ 492 w 1121"/>
              <a:gd name="T33" fmla="*/ 110 h 429"/>
              <a:gd name="T34" fmla="*/ 553 w 1121"/>
              <a:gd name="T35" fmla="*/ 110 h 429"/>
              <a:gd name="T36" fmla="*/ 553 w 1121"/>
              <a:gd name="T37" fmla="*/ 133 h 429"/>
              <a:gd name="T38" fmla="*/ 579 w 1121"/>
              <a:gd name="T39" fmla="*/ 133 h 429"/>
              <a:gd name="T40" fmla="*/ 579 w 1121"/>
              <a:gd name="T41" fmla="*/ 156 h 429"/>
              <a:gd name="T42" fmla="*/ 685 w 1121"/>
              <a:gd name="T43" fmla="*/ 156 h 429"/>
              <a:gd name="T44" fmla="*/ 685 w 1121"/>
              <a:gd name="T45" fmla="*/ 182 h 429"/>
              <a:gd name="T46" fmla="*/ 701 w 1121"/>
              <a:gd name="T47" fmla="*/ 182 h 429"/>
              <a:gd name="T48" fmla="*/ 701 w 1121"/>
              <a:gd name="T49" fmla="*/ 224 h 429"/>
              <a:gd name="T50" fmla="*/ 735 w 1121"/>
              <a:gd name="T51" fmla="*/ 224 h 429"/>
              <a:gd name="T52" fmla="*/ 735 w 1121"/>
              <a:gd name="T53" fmla="*/ 311 h 429"/>
              <a:gd name="T54" fmla="*/ 909 w 1121"/>
              <a:gd name="T55" fmla="*/ 311 h 429"/>
              <a:gd name="T56" fmla="*/ 909 w 1121"/>
              <a:gd name="T57" fmla="*/ 429 h 429"/>
              <a:gd name="T58" fmla="*/ 1121 w 1121"/>
              <a:gd name="T59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1" h="429">
                <a:moveTo>
                  <a:pt x="0" y="0"/>
                </a:moveTo>
                <a:lnTo>
                  <a:pt x="125" y="0"/>
                </a:lnTo>
                <a:lnTo>
                  <a:pt x="125" y="4"/>
                </a:lnTo>
                <a:lnTo>
                  <a:pt x="140" y="4"/>
                </a:lnTo>
                <a:lnTo>
                  <a:pt x="140" y="11"/>
                </a:lnTo>
                <a:lnTo>
                  <a:pt x="280" y="11"/>
                </a:lnTo>
                <a:lnTo>
                  <a:pt x="280" y="34"/>
                </a:lnTo>
                <a:lnTo>
                  <a:pt x="454" y="34"/>
                </a:lnTo>
                <a:lnTo>
                  <a:pt x="454" y="46"/>
                </a:lnTo>
                <a:lnTo>
                  <a:pt x="473" y="46"/>
                </a:lnTo>
                <a:lnTo>
                  <a:pt x="473" y="65"/>
                </a:lnTo>
                <a:lnTo>
                  <a:pt x="485" y="65"/>
                </a:lnTo>
                <a:lnTo>
                  <a:pt x="485" y="76"/>
                </a:lnTo>
                <a:lnTo>
                  <a:pt x="488" y="76"/>
                </a:lnTo>
                <a:lnTo>
                  <a:pt x="488" y="91"/>
                </a:lnTo>
                <a:lnTo>
                  <a:pt x="492" y="91"/>
                </a:lnTo>
                <a:lnTo>
                  <a:pt x="492" y="110"/>
                </a:lnTo>
                <a:lnTo>
                  <a:pt x="553" y="110"/>
                </a:lnTo>
                <a:lnTo>
                  <a:pt x="553" y="133"/>
                </a:lnTo>
                <a:lnTo>
                  <a:pt x="579" y="133"/>
                </a:lnTo>
                <a:lnTo>
                  <a:pt x="579" y="156"/>
                </a:lnTo>
                <a:lnTo>
                  <a:pt x="685" y="156"/>
                </a:lnTo>
                <a:lnTo>
                  <a:pt x="685" y="182"/>
                </a:lnTo>
                <a:lnTo>
                  <a:pt x="701" y="182"/>
                </a:lnTo>
                <a:lnTo>
                  <a:pt x="701" y="224"/>
                </a:lnTo>
                <a:lnTo>
                  <a:pt x="735" y="224"/>
                </a:lnTo>
                <a:lnTo>
                  <a:pt x="735" y="311"/>
                </a:lnTo>
                <a:lnTo>
                  <a:pt x="909" y="311"/>
                </a:lnTo>
                <a:lnTo>
                  <a:pt x="909" y="429"/>
                </a:lnTo>
                <a:lnTo>
                  <a:pt x="1121" y="429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6" name="Freeform 38">
            <a:extLst>
              <a:ext uri="{FF2B5EF4-FFF2-40B4-BE49-F238E27FC236}">
                <a16:creationId xmlns:a16="http://schemas.microsoft.com/office/drawing/2014/main" id="{270A8A53-23C1-C648-9BE6-C979F8D9C37B}"/>
              </a:ext>
            </a:extLst>
          </p:cNvPr>
          <p:cNvSpPr>
            <a:spLocks/>
          </p:cNvSpPr>
          <p:nvPr/>
        </p:nvSpPr>
        <p:spPr bwMode="auto">
          <a:xfrm>
            <a:off x="4118241" y="3472214"/>
            <a:ext cx="1001749" cy="284130"/>
          </a:xfrm>
          <a:custGeom>
            <a:avLst/>
            <a:gdLst>
              <a:gd name="T0" fmla="*/ 0 w 1053"/>
              <a:gd name="T1" fmla="*/ 0 h 224"/>
              <a:gd name="T2" fmla="*/ 594 w 1053"/>
              <a:gd name="T3" fmla="*/ 0 h 224"/>
              <a:gd name="T4" fmla="*/ 594 w 1053"/>
              <a:gd name="T5" fmla="*/ 80 h 224"/>
              <a:gd name="T6" fmla="*/ 825 w 1053"/>
              <a:gd name="T7" fmla="*/ 80 h 224"/>
              <a:gd name="T8" fmla="*/ 825 w 1053"/>
              <a:gd name="T9" fmla="*/ 224 h 224"/>
              <a:gd name="T10" fmla="*/ 1053 w 1053"/>
              <a:gd name="T1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3" h="224">
                <a:moveTo>
                  <a:pt x="0" y="0"/>
                </a:moveTo>
                <a:lnTo>
                  <a:pt x="594" y="0"/>
                </a:lnTo>
                <a:lnTo>
                  <a:pt x="594" y="80"/>
                </a:lnTo>
                <a:lnTo>
                  <a:pt x="825" y="80"/>
                </a:lnTo>
                <a:lnTo>
                  <a:pt x="825" y="224"/>
                </a:lnTo>
                <a:lnTo>
                  <a:pt x="1053" y="224"/>
                </a:lnTo>
              </a:path>
            </a:pathLst>
          </a:custGeom>
          <a:noFill/>
          <a:ln w="1905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Freeform 24">
            <a:extLst>
              <a:ext uri="{FF2B5EF4-FFF2-40B4-BE49-F238E27FC236}">
                <a16:creationId xmlns:a16="http://schemas.microsoft.com/office/drawing/2014/main" id="{5374E152-E5D1-2D4F-AC1A-A63ED794011E}"/>
              </a:ext>
            </a:extLst>
          </p:cNvPr>
          <p:cNvSpPr>
            <a:spLocks/>
          </p:cNvSpPr>
          <p:nvPr/>
        </p:nvSpPr>
        <p:spPr bwMode="auto">
          <a:xfrm>
            <a:off x="6115929" y="3472113"/>
            <a:ext cx="1321217" cy="1918848"/>
          </a:xfrm>
          <a:custGeom>
            <a:avLst/>
            <a:gdLst>
              <a:gd name="T0" fmla="*/ 52 w 369"/>
              <a:gd name="T1" fmla="*/ 0 h 403"/>
              <a:gd name="T2" fmla="*/ 58 w 369"/>
              <a:gd name="T3" fmla="*/ 4 h 403"/>
              <a:gd name="T4" fmla="*/ 66 w 369"/>
              <a:gd name="T5" fmla="*/ 6 h 403"/>
              <a:gd name="T6" fmla="*/ 70 w 369"/>
              <a:gd name="T7" fmla="*/ 9 h 403"/>
              <a:gd name="T8" fmla="*/ 85 w 369"/>
              <a:gd name="T9" fmla="*/ 14 h 403"/>
              <a:gd name="T10" fmla="*/ 87 w 369"/>
              <a:gd name="T11" fmla="*/ 18 h 403"/>
              <a:gd name="T12" fmla="*/ 88 w 369"/>
              <a:gd name="T13" fmla="*/ 21 h 403"/>
              <a:gd name="T14" fmla="*/ 96 w 369"/>
              <a:gd name="T15" fmla="*/ 25 h 403"/>
              <a:gd name="T16" fmla="*/ 98 w 369"/>
              <a:gd name="T17" fmla="*/ 30 h 403"/>
              <a:gd name="T18" fmla="*/ 100 w 369"/>
              <a:gd name="T19" fmla="*/ 35 h 403"/>
              <a:gd name="T20" fmla="*/ 102 w 369"/>
              <a:gd name="T21" fmla="*/ 39 h 403"/>
              <a:gd name="T22" fmla="*/ 106 w 369"/>
              <a:gd name="T23" fmla="*/ 44 h 403"/>
              <a:gd name="T24" fmla="*/ 109 w 369"/>
              <a:gd name="T25" fmla="*/ 47 h 403"/>
              <a:gd name="T26" fmla="*/ 128 w 369"/>
              <a:gd name="T27" fmla="*/ 52 h 403"/>
              <a:gd name="T28" fmla="*/ 131 w 369"/>
              <a:gd name="T29" fmla="*/ 56 h 403"/>
              <a:gd name="T30" fmla="*/ 132 w 369"/>
              <a:gd name="T31" fmla="*/ 61 h 403"/>
              <a:gd name="T32" fmla="*/ 141 w 369"/>
              <a:gd name="T33" fmla="*/ 65 h 403"/>
              <a:gd name="T34" fmla="*/ 143 w 369"/>
              <a:gd name="T35" fmla="*/ 70 h 403"/>
              <a:gd name="T36" fmla="*/ 147 w 369"/>
              <a:gd name="T37" fmla="*/ 73 h 403"/>
              <a:gd name="T38" fmla="*/ 149 w 369"/>
              <a:gd name="T39" fmla="*/ 77 h 403"/>
              <a:gd name="T40" fmla="*/ 153 w 369"/>
              <a:gd name="T41" fmla="*/ 82 h 403"/>
              <a:gd name="T42" fmla="*/ 167 w 369"/>
              <a:gd name="T43" fmla="*/ 86 h 403"/>
              <a:gd name="T44" fmla="*/ 170 w 369"/>
              <a:gd name="T45" fmla="*/ 91 h 403"/>
              <a:gd name="T46" fmla="*/ 173 w 369"/>
              <a:gd name="T47" fmla="*/ 95 h 403"/>
              <a:gd name="T48" fmla="*/ 177 w 369"/>
              <a:gd name="T49" fmla="*/ 100 h 403"/>
              <a:gd name="T50" fmla="*/ 184 w 369"/>
              <a:gd name="T51" fmla="*/ 104 h 403"/>
              <a:gd name="T52" fmla="*/ 185 w 369"/>
              <a:gd name="T53" fmla="*/ 113 h 403"/>
              <a:gd name="T54" fmla="*/ 194 w 369"/>
              <a:gd name="T55" fmla="*/ 117 h 403"/>
              <a:gd name="T56" fmla="*/ 202 w 369"/>
              <a:gd name="T57" fmla="*/ 123 h 403"/>
              <a:gd name="T58" fmla="*/ 203 w 369"/>
              <a:gd name="T59" fmla="*/ 127 h 403"/>
              <a:gd name="T60" fmla="*/ 204 w 369"/>
              <a:gd name="T61" fmla="*/ 132 h 403"/>
              <a:gd name="T62" fmla="*/ 207 w 369"/>
              <a:gd name="T63" fmla="*/ 136 h 403"/>
              <a:gd name="T64" fmla="*/ 208 w 369"/>
              <a:gd name="T65" fmla="*/ 141 h 403"/>
              <a:gd name="T66" fmla="*/ 213 w 369"/>
              <a:gd name="T67" fmla="*/ 145 h 403"/>
              <a:gd name="T68" fmla="*/ 218 w 369"/>
              <a:gd name="T69" fmla="*/ 150 h 403"/>
              <a:gd name="T70" fmla="*/ 220 w 369"/>
              <a:gd name="T71" fmla="*/ 161 h 403"/>
              <a:gd name="T72" fmla="*/ 224 w 369"/>
              <a:gd name="T73" fmla="*/ 165 h 403"/>
              <a:gd name="T74" fmla="*/ 231 w 369"/>
              <a:gd name="T75" fmla="*/ 171 h 403"/>
              <a:gd name="T76" fmla="*/ 255 w 369"/>
              <a:gd name="T77" fmla="*/ 176 h 403"/>
              <a:gd name="T78" fmla="*/ 259 w 369"/>
              <a:gd name="T79" fmla="*/ 183 h 403"/>
              <a:gd name="T80" fmla="*/ 270 w 369"/>
              <a:gd name="T81" fmla="*/ 191 h 403"/>
              <a:gd name="T82" fmla="*/ 283 w 369"/>
              <a:gd name="T83" fmla="*/ 198 h 403"/>
              <a:gd name="T84" fmla="*/ 302 w 369"/>
              <a:gd name="T85" fmla="*/ 208 h 403"/>
              <a:gd name="T86" fmla="*/ 305 w 369"/>
              <a:gd name="T87" fmla="*/ 217 h 403"/>
              <a:gd name="T88" fmla="*/ 309 w 369"/>
              <a:gd name="T89" fmla="*/ 229 h 403"/>
              <a:gd name="T90" fmla="*/ 343 w 369"/>
              <a:gd name="T91" fmla="*/ 239 h 403"/>
              <a:gd name="T92" fmla="*/ 349 w 369"/>
              <a:gd name="T93" fmla="*/ 267 h 403"/>
              <a:gd name="T94" fmla="*/ 369 w 369"/>
              <a:gd name="T95" fmla="*/ 30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9" h="403">
                <a:moveTo>
                  <a:pt x="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9"/>
                  <a:pt x="66" y="9"/>
                  <a:pt x="66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4"/>
                  <a:pt x="70" y="14"/>
                  <a:pt x="7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8"/>
                  <a:pt x="85" y="18"/>
                  <a:pt x="85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5"/>
                  <a:pt x="88" y="25"/>
                  <a:pt x="88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30"/>
                  <a:pt x="96" y="30"/>
                  <a:pt x="96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8" y="35"/>
                  <a:pt x="98" y="35"/>
                  <a:pt x="98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7"/>
                  <a:pt x="106" y="47"/>
                  <a:pt x="106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32" y="65"/>
                  <a:pt x="132" y="65"/>
                  <a:pt x="132" y="65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2"/>
                  <a:pt x="153" y="86"/>
                  <a:pt x="153" y="86"/>
                </a:cubicBezTo>
                <a:cubicBezTo>
                  <a:pt x="153" y="86"/>
                  <a:pt x="167" y="86"/>
                  <a:pt x="167" y="86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0" y="95"/>
                  <a:pt x="170" y="95"/>
                  <a:pt x="170" y="95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94" y="117"/>
                  <a:pt x="194" y="117"/>
                  <a:pt x="194" y="117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2" y="127"/>
                  <a:pt x="202" y="127"/>
                  <a:pt x="202" y="127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3" y="132"/>
                  <a:pt x="203" y="132"/>
                  <a:pt x="203" y="132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7" y="136"/>
                  <a:pt x="207" y="136"/>
                  <a:pt x="207" y="136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8" y="141"/>
                  <a:pt x="208" y="141"/>
                  <a:pt x="208" y="141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13" y="145"/>
                  <a:pt x="213" y="145"/>
                  <a:pt x="213" y="145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61"/>
                  <a:pt x="218" y="161"/>
                  <a:pt x="218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0" y="165"/>
                  <a:pt x="220" y="165"/>
                  <a:pt x="220" y="165"/>
                </a:cubicBezTo>
                <a:cubicBezTo>
                  <a:pt x="224" y="165"/>
                  <a:pt x="224" y="165"/>
                  <a:pt x="224" y="165"/>
                </a:cubicBezTo>
                <a:cubicBezTo>
                  <a:pt x="224" y="171"/>
                  <a:pt x="224" y="171"/>
                  <a:pt x="224" y="171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55" y="176"/>
                  <a:pt x="255" y="176"/>
                  <a:pt x="255" y="176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9" y="183"/>
                  <a:pt x="259" y="183"/>
                  <a:pt x="259" y="183"/>
                </a:cubicBezTo>
                <a:cubicBezTo>
                  <a:pt x="259" y="191"/>
                  <a:pt x="259" y="191"/>
                  <a:pt x="259" y="191"/>
                </a:cubicBezTo>
                <a:cubicBezTo>
                  <a:pt x="270" y="191"/>
                  <a:pt x="270" y="191"/>
                  <a:pt x="270" y="191"/>
                </a:cubicBezTo>
                <a:cubicBezTo>
                  <a:pt x="270" y="198"/>
                  <a:pt x="270" y="198"/>
                  <a:pt x="270" y="198"/>
                </a:cubicBezTo>
                <a:cubicBezTo>
                  <a:pt x="283" y="198"/>
                  <a:pt x="283" y="198"/>
                  <a:pt x="283" y="198"/>
                </a:cubicBezTo>
                <a:cubicBezTo>
                  <a:pt x="283" y="208"/>
                  <a:pt x="283" y="208"/>
                  <a:pt x="283" y="208"/>
                </a:cubicBezTo>
                <a:cubicBezTo>
                  <a:pt x="302" y="208"/>
                  <a:pt x="302" y="208"/>
                  <a:pt x="302" y="208"/>
                </a:cubicBezTo>
                <a:cubicBezTo>
                  <a:pt x="302" y="217"/>
                  <a:pt x="302" y="217"/>
                  <a:pt x="302" y="217"/>
                </a:cubicBezTo>
                <a:cubicBezTo>
                  <a:pt x="305" y="217"/>
                  <a:pt x="305" y="217"/>
                  <a:pt x="305" y="217"/>
                </a:cubicBezTo>
                <a:cubicBezTo>
                  <a:pt x="305" y="229"/>
                  <a:pt x="305" y="229"/>
                  <a:pt x="305" y="229"/>
                </a:cubicBezTo>
                <a:cubicBezTo>
                  <a:pt x="309" y="229"/>
                  <a:pt x="309" y="229"/>
                  <a:pt x="309" y="229"/>
                </a:cubicBezTo>
                <a:cubicBezTo>
                  <a:pt x="309" y="239"/>
                  <a:pt x="309" y="239"/>
                  <a:pt x="309" y="239"/>
                </a:cubicBezTo>
                <a:cubicBezTo>
                  <a:pt x="343" y="239"/>
                  <a:pt x="343" y="239"/>
                  <a:pt x="343" y="239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9" y="267"/>
                  <a:pt x="349" y="267"/>
                  <a:pt x="349" y="267"/>
                </a:cubicBezTo>
                <a:cubicBezTo>
                  <a:pt x="349" y="300"/>
                  <a:pt x="349" y="300"/>
                  <a:pt x="349" y="300"/>
                </a:cubicBezTo>
                <a:cubicBezTo>
                  <a:pt x="369" y="300"/>
                  <a:pt x="369" y="300"/>
                  <a:pt x="369" y="300"/>
                </a:cubicBezTo>
                <a:cubicBezTo>
                  <a:pt x="369" y="403"/>
                  <a:pt x="369" y="403"/>
                  <a:pt x="369" y="403"/>
                </a:cubicBezTo>
              </a:path>
            </a:pathLst>
          </a:custGeom>
          <a:noFill/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Freeform 25">
            <a:extLst>
              <a:ext uri="{FF2B5EF4-FFF2-40B4-BE49-F238E27FC236}">
                <a16:creationId xmlns:a16="http://schemas.microsoft.com/office/drawing/2014/main" id="{22869968-B837-2641-8542-78A724D9EB4E}"/>
              </a:ext>
            </a:extLst>
          </p:cNvPr>
          <p:cNvSpPr>
            <a:spLocks/>
          </p:cNvSpPr>
          <p:nvPr/>
        </p:nvSpPr>
        <p:spPr bwMode="auto">
          <a:xfrm>
            <a:off x="6115929" y="3472114"/>
            <a:ext cx="1564101" cy="1185171"/>
          </a:xfrm>
          <a:custGeom>
            <a:avLst/>
            <a:gdLst>
              <a:gd name="T0" fmla="*/ 80 w 1655"/>
              <a:gd name="T1" fmla="*/ 7 h 945"/>
              <a:gd name="T2" fmla="*/ 182 w 1655"/>
              <a:gd name="T3" fmla="*/ 19 h 945"/>
              <a:gd name="T4" fmla="*/ 239 w 1655"/>
              <a:gd name="T5" fmla="*/ 30 h 945"/>
              <a:gd name="T6" fmla="*/ 311 w 1655"/>
              <a:gd name="T7" fmla="*/ 41 h 945"/>
              <a:gd name="T8" fmla="*/ 337 w 1655"/>
              <a:gd name="T9" fmla="*/ 53 h 945"/>
              <a:gd name="T10" fmla="*/ 379 w 1655"/>
              <a:gd name="T11" fmla="*/ 64 h 945"/>
              <a:gd name="T12" fmla="*/ 402 w 1655"/>
              <a:gd name="T13" fmla="*/ 76 h 945"/>
              <a:gd name="T14" fmla="*/ 447 w 1655"/>
              <a:gd name="T15" fmla="*/ 87 h 945"/>
              <a:gd name="T16" fmla="*/ 485 w 1655"/>
              <a:gd name="T17" fmla="*/ 98 h 945"/>
              <a:gd name="T18" fmla="*/ 504 w 1655"/>
              <a:gd name="T19" fmla="*/ 110 h 945"/>
              <a:gd name="T20" fmla="*/ 557 w 1655"/>
              <a:gd name="T21" fmla="*/ 125 h 945"/>
              <a:gd name="T22" fmla="*/ 587 w 1655"/>
              <a:gd name="T23" fmla="*/ 136 h 945"/>
              <a:gd name="T24" fmla="*/ 617 w 1655"/>
              <a:gd name="T25" fmla="*/ 151 h 945"/>
              <a:gd name="T26" fmla="*/ 636 w 1655"/>
              <a:gd name="T27" fmla="*/ 159 h 945"/>
              <a:gd name="T28" fmla="*/ 655 w 1655"/>
              <a:gd name="T29" fmla="*/ 170 h 945"/>
              <a:gd name="T30" fmla="*/ 667 w 1655"/>
              <a:gd name="T31" fmla="*/ 186 h 945"/>
              <a:gd name="T32" fmla="*/ 712 w 1655"/>
              <a:gd name="T33" fmla="*/ 197 h 945"/>
              <a:gd name="T34" fmla="*/ 746 w 1655"/>
              <a:gd name="T35" fmla="*/ 212 h 945"/>
              <a:gd name="T36" fmla="*/ 769 w 1655"/>
              <a:gd name="T37" fmla="*/ 231 h 945"/>
              <a:gd name="T38" fmla="*/ 788 w 1655"/>
              <a:gd name="T39" fmla="*/ 239 h 945"/>
              <a:gd name="T40" fmla="*/ 795 w 1655"/>
              <a:gd name="T41" fmla="*/ 254 h 945"/>
              <a:gd name="T42" fmla="*/ 811 w 1655"/>
              <a:gd name="T43" fmla="*/ 265 h 945"/>
              <a:gd name="T44" fmla="*/ 826 w 1655"/>
              <a:gd name="T45" fmla="*/ 273 h 945"/>
              <a:gd name="T46" fmla="*/ 848 w 1655"/>
              <a:gd name="T47" fmla="*/ 288 h 945"/>
              <a:gd name="T48" fmla="*/ 886 w 1655"/>
              <a:gd name="T49" fmla="*/ 300 h 945"/>
              <a:gd name="T50" fmla="*/ 901 w 1655"/>
              <a:gd name="T51" fmla="*/ 311 h 945"/>
              <a:gd name="T52" fmla="*/ 920 w 1655"/>
              <a:gd name="T53" fmla="*/ 330 h 945"/>
              <a:gd name="T54" fmla="*/ 966 w 1655"/>
              <a:gd name="T55" fmla="*/ 341 h 945"/>
              <a:gd name="T56" fmla="*/ 981 w 1655"/>
              <a:gd name="T57" fmla="*/ 349 h 945"/>
              <a:gd name="T58" fmla="*/ 1000 w 1655"/>
              <a:gd name="T59" fmla="*/ 368 h 945"/>
              <a:gd name="T60" fmla="*/ 1026 w 1655"/>
              <a:gd name="T61" fmla="*/ 379 h 945"/>
              <a:gd name="T62" fmla="*/ 1038 w 1655"/>
              <a:gd name="T63" fmla="*/ 398 h 945"/>
              <a:gd name="T64" fmla="*/ 1045 w 1655"/>
              <a:gd name="T65" fmla="*/ 410 h 945"/>
              <a:gd name="T66" fmla="*/ 1057 w 1655"/>
              <a:gd name="T67" fmla="*/ 425 h 945"/>
              <a:gd name="T68" fmla="*/ 1068 w 1655"/>
              <a:gd name="T69" fmla="*/ 436 h 945"/>
              <a:gd name="T70" fmla="*/ 1087 w 1655"/>
              <a:gd name="T71" fmla="*/ 448 h 945"/>
              <a:gd name="T72" fmla="*/ 1106 w 1655"/>
              <a:gd name="T73" fmla="*/ 459 h 945"/>
              <a:gd name="T74" fmla="*/ 1125 w 1655"/>
              <a:gd name="T75" fmla="*/ 470 h 945"/>
              <a:gd name="T76" fmla="*/ 1155 w 1655"/>
              <a:gd name="T77" fmla="*/ 489 h 945"/>
              <a:gd name="T78" fmla="*/ 1197 w 1655"/>
              <a:gd name="T79" fmla="*/ 501 h 945"/>
              <a:gd name="T80" fmla="*/ 1220 w 1655"/>
              <a:gd name="T81" fmla="*/ 512 h 945"/>
              <a:gd name="T82" fmla="*/ 1231 w 1655"/>
              <a:gd name="T83" fmla="*/ 527 h 945"/>
              <a:gd name="T84" fmla="*/ 1254 w 1655"/>
              <a:gd name="T85" fmla="*/ 539 h 945"/>
              <a:gd name="T86" fmla="*/ 1269 w 1655"/>
              <a:gd name="T87" fmla="*/ 558 h 945"/>
              <a:gd name="T88" fmla="*/ 1295 w 1655"/>
              <a:gd name="T89" fmla="*/ 573 h 945"/>
              <a:gd name="T90" fmla="*/ 1307 w 1655"/>
              <a:gd name="T91" fmla="*/ 603 h 945"/>
              <a:gd name="T92" fmla="*/ 1322 w 1655"/>
              <a:gd name="T93" fmla="*/ 626 h 945"/>
              <a:gd name="T94" fmla="*/ 1462 w 1655"/>
              <a:gd name="T95" fmla="*/ 668 h 945"/>
              <a:gd name="T96" fmla="*/ 1655 w 1655"/>
              <a:gd name="T97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55" h="945">
                <a:moveTo>
                  <a:pt x="0" y="0"/>
                </a:moveTo>
                <a:lnTo>
                  <a:pt x="34" y="0"/>
                </a:lnTo>
                <a:lnTo>
                  <a:pt x="34" y="7"/>
                </a:lnTo>
                <a:lnTo>
                  <a:pt x="80" y="7"/>
                </a:lnTo>
                <a:lnTo>
                  <a:pt x="80" y="11"/>
                </a:lnTo>
                <a:lnTo>
                  <a:pt x="133" y="11"/>
                </a:lnTo>
                <a:lnTo>
                  <a:pt x="133" y="19"/>
                </a:lnTo>
                <a:lnTo>
                  <a:pt x="182" y="19"/>
                </a:lnTo>
                <a:lnTo>
                  <a:pt x="182" y="22"/>
                </a:lnTo>
                <a:lnTo>
                  <a:pt x="208" y="22"/>
                </a:lnTo>
                <a:lnTo>
                  <a:pt x="208" y="30"/>
                </a:lnTo>
                <a:lnTo>
                  <a:pt x="239" y="30"/>
                </a:lnTo>
                <a:lnTo>
                  <a:pt x="239" y="34"/>
                </a:lnTo>
                <a:lnTo>
                  <a:pt x="265" y="34"/>
                </a:lnTo>
                <a:lnTo>
                  <a:pt x="265" y="41"/>
                </a:lnTo>
                <a:lnTo>
                  <a:pt x="311" y="41"/>
                </a:lnTo>
                <a:lnTo>
                  <a:pt x="311" y="45"/>
                </a:lnTo>
                <a:lnTo>
                  <a:pt x="322" y="45"/>
                </a:lnTo>
                <a:lnTo>
                  <a:pt x="322" y="53"/>
                </a:lnTo>
                <a:lnTo>
                  <a:pt x="337" y="53"/>
                </a:lnTo>
                <a:lnTo>
                  <a:pt x="337" y="57"/>
                </a:lnTo>
                <a:lnTo>
                  <a:pt x="367" y="57"/>
                </a:lnTo>
                <a:lnTo>
                  <a:pt x="367" y="64"/>
                </a:lnTo>
                <a:lnTo>
                  <a:pt x="379" y="64"/>
                </a:lnTo>
                <a:lnTo>
                  <a:pt x="379" y="68"/>
                </a:lnTo>
                <a:lnTo>
                  <a:pt x="394" y="68"/>
                </a:lnTo>
                <a:lnTo>
                  <a:pt x="394" y="76"/>
                </a:lnTo>
                <a:lnTo>
                  <a:pt x="402" y="76"/>
                </a:lnTo>
                <a:lnTo>
                  <a:pt x="402" y="79"/>
                </a:lnTo>
                <a:lnTo>
                  <a:pt x="420" y="79"/>
                </a:lnTo>
                <a:lnTo>
                  <a:pt x="420" y="87"/>
                </a:lnTo>
                <a:lnTo>
                  <a:pt x="447" y="87"/>
                </a:lnTo>
                <a:lnTo>
                  <a:pt x="447" y="91"/>
                </a:lnTo>
                <a:lnTo>
                  <a:pt x="470" y="91"/>
                </a:lnTo>
                <a:lnTo>
                  <a:pt x="470" y="98"/>
                </a:lnTo>
                <a:lnTo>
                  <a:pt x="485" y="98"/>
                </a:lnTo>
                <a:lnTo>
                  <a:pt x="485" y="102"/>
                </a:lnTo>
                <a:lnTo>
                  <a:pt x="496" y="102"/>
                </a:lnTo>
                <a:lnTo>
                  <a:pt x="496" y="110"/>
                </a:lnTo>
                <a:lnTo>
                  <a:pt x="504" y="110"/>
                </a:lnTo>
                <a:lnTo>
                  <a:pt x="504" y="117"/>
                </a:lnTo>
                <a:lnTo>
                  <a:pt x="538" y="117"/>
                </a:lnTo>
                <a:lnTo>
                  <a:pt x="538" y="125"/>
                </a:lnTo>
                <a:lnTo>
                  <a:pt x="557" y="125"/>
                </a:lnTo>
                <a:lnTo>
                  <a:pt x="557" y="132"/>
                </a:lnTo>
                <a:lnTo>
                  <a:pt x="572" y="132"/>
                </a:lnTo>
                <a:lnTo>
                  <a:pt x="572" y="136"/>
                </a:lnTo>
                <a:lnTo>
                  <a:pt x="587" y="136"/>
                </a:lnTo>
                <a:lnTo>
                  <a:pt x="587" y="144"/>
                </a:lnTo>
                <a:lnTo>
                  <a:pt x="595" y="144"/>
                </a:lnTo>
                <a:lnTo>
                  <a:pt x="595" y="151"/>
                </a:lnTo>
                <a:lnTo>
                  <a:pt x="617" y="151"/>
                </a:lnTo>
                <a:lnTo>
                  <a:pt x="617" y="155"/>
                </a:lnTo>
                <a:lnTo>
                  <a:pt x="621" y="155"/>
                </a:lnTo>
                <a:lnTo>
                  <a:pt x="621" y="159"/>
                </a:lnTo>
                <a:lnTo>
                  <a:pt x="636" y="159"/>
                </a:lnTo>
                <a:lnTo>
                  <a:pt x="636" y="167"/>
                </a:lnTo>
                <a:lnTo>
                  <a:pt x="644" y="167"/>
                </a:lnTo>
                <a:lnTo>
                  <a:pt x="644" y="170"/>
                </a:lnTo>
                <a:lnTo>
                  <a:pt x="655" y="170"/>
                </a:lnTo>
                <a:lnTo>
                  <a:pt x="655" y="178"/>
                </a:lnTo>
                <a:lnTo>
                  <a:pt x="659" y="178"/>
                </a:lnTo>
                <a:lnTo>
                  <a:pt x="659" y="186"/>
                </a:lnTo>
                <a:lnTo>
                  <a:pt x="667" y="186"/>
                </a:lnTo>
                <a:lnTo>
                  <a:pt x="667" y="189"/>
                </a:lnTo>
                <a:lnTo>
                  <a:pt x="697" y="189"/>
                </a:lnTo>
                <a:lnTo>
                  <a:pt x="697" y="197"/>
                </a:lnTo>
                <a:lnTo>
                  <a:pt x="712" y="197"/>
                </a:lnTo>
                <a:lnTo>
                  <a:pt x="712" y="205"/>
                </a:lnTo>
                <a:lnTo>
                  <a:pt x="727" y="205"/>
                </a:lnTo>
                <a:lnTo>
                  <a:pt x="727" y="212"/>
                </a:lnTo>
                <a:lnTo>
                  <a:pt x="746" y="212"/>
                </a:lnTo>
                <a:lnTo>
                  <a:pt x="746" y="224"/>
                </a:lnTo>
                <a:lnTo>
                  <a:pt x="765" y="224"/>
                </a:lnTo>
                <a:lnTo>
                  <a:pt x="765" y="231"/>
                </a:lnTo>
                <a:lnTo>
                  <a:pt x="769" y="231"/>
                </a:lnTo>
                <a:lnTo>
                  <a:pt x="769" y="235"/>
                </a:lnTo>
                <a:lnTo>
                  <a:pt x="776" y="235"/>
                </a:lnTo>
                <a:lnTo>
                  <a:pt x="776" y="239"/>
                </a:lnTo>
                <a:lnTo>
                  <a:pt x="788" y="239"/>
                </a:lnTo>
                <a:lnTo>
                  <a:pt x="788" y="246"/>
                </a:lnTo>
                <a:lnTo>
                  <a:pt x="792" y="246"/>
                </a:lnTo>
                <a:lnTo>
                  <a:pt x="792" y="254"/>
                </a:lnTo>
                <a:lnTo>
                  <a:pt x="795" y="254"/>
                </a:lnTo>
                <a:lnTo>
                  <a:pt x="795" y="258"/>
                </a:lnTo>
                <a:lnTo>
                  <a:pt x="807" y="258"/>
                </a:lnTo>
                <a:lnTo>
                  <a:pt x="807" y="265"/>
                </a:lnTo>
                <a:lnTo>
                  <a:pt x="811" y="265"/>
                </a:lnTo>
                <a:lnTo>
                  <a:pt x="811" y="269"/>
                </a:lnTo>
                <a:lnTo>
                  <a:pt x="822" y="269"/>
                </a:lnTo>
                <a:lnTo>
                  <a:pt x="822" y="273"/>
                </a:lnTo>
                <a:lnTo>
                  <a:pt x="826" y="273"/>
                </a:lnTo>
                <a:lnTo>
                  <a:pt x="826" y="281"/>
                </a:lnTo>
                <a:lnTo>
                  <a:pt x="841" y="281"/>
                </a:lnTo>
                <a:lnTo>
                  <a:pt x="841" y="288"/>
                </a:lnTo>
                <a:lnTo>
                  <a:pt x="848" y="288"/>
                </a:lnTo>
                <a:lnTo>
                  <a:pt x="848" y="292"/>
                </a:lnTo>
                <a:lnTo>
                  <a:pt x="875" y="292"/>
                </a:lnTo>
                <a:lnTo>
                  <a:pt x="875" y="300"/>
                </a:lnTo>
                <a:lnTo>
                  <a:pt x="886" y="300"/>
                </a:lnTo>
                <a:lnTo>
                  <a:pt x="886" y="303"/>
                </a:lnTo>
                <a:lnTo>
                  <a:pt x="894" y="303"/>
                </a:lnTo>
                <a:lnTo>
                  <a:pt x="894" y="311"/>
                </a:lnTo>
                <a:lnTo>
                  <a:pt x="901" y="311"/>
                </a:lnTo>
                <a:lnTo>
                  <a:pt x="901" y="315"/>
                </a:lnTo>
                <a:lnTo>
                  <a:pt x="909" y="315"/>
                </a:lnTo>
                <a:lnTo>
                  <a:pt x="909" y="330"/>
                </a:lnTo>
                <a:lnTo>
                  <a:pt x="920" y="330"/>
                </a:lnTo>
                <a:lnTo>
                  <a:pt x="920" y="334"/>
                </a:lnTo>
                <a:lnTo>
                  <a:pt x="943" y="334"/>
                </a:lnTo>
                <a:lnTo>
                  <a:pt x="943" y="341"/>
                </a:lnTo>
                <a:lnTo>
                  <a:pt x="966" y="341"/>
                </a:lnTo>
                <a:lnTo>
                  <a:pt x="966" y="345"/>
                </a:lnTo>
                <a:lnTo>
                  <a:pt x="973" y="345"/>
                </a:lnTo>
                <a:lnTo>
                  <a:pt x="973" y="349"/>
                </a:lnTo>
                <a:lnTo>
                  <a:pt x="981" y="349"/>
                </a:lnTo>
                <a:lnTo>
                  <a:pt x="981" y="357"/>
                </a:lnTo>
                <a:lnTo>
                  <a:pt x="992" y="357"/>
                </a:lnTo>
                <a:lnTo>
                  <a:pt x="992" y="368"/>
                </a:lnTo>
                <a:lnTo>
                  <a:pt x="1000" y="368"/>
                </a:lnTo>
                <a:lnTo>
                  <a:pt x="1000" y="376"/>
                </a:lnTo>
                <a:lnTo>
                  <a:pt x="1004" y="376"/>
                </a:lnTo>
                <a:lnTo>
                  <a:pt x="1004" y="379"/>
                </a:lnTo>
                <a:lnTo>
                  <a:pt x="1026" y="379"/>
                </a:lnTo>
                <a:lnTo>
                  <a:pt x="1026" y="391"/>
                </a:lnTo>
                <a:lnTo>
                  <a:pt x="1030" y="391"/>
                </a:lnTo>
                <a:lnTo>
                  <a:pt x="1030" y="398"/>
                </a:lnTo>
                <a:lnTo>
                  <a:pt x="1038" y="398"/>
                </a:lnTo>
                <a:lnTo>
                  <a:pt x="1038" y="402"/>
                </a:lnTo>
                <a:lnTo>
                  <a:pt x="1042" y="402"/>
                </a:lnTo>
                <a:lnTo>
                  <a:pt x="1042" y="410"/>
                </a:lnTo>
                <a:lnTo>
                  <a:pt x="1045" y="410"/>
                </a:lnTo>
                <a:lnTo>
                  <a:pt x="1045" y="414"/>
                </a:lnTo>
                <a:lnTo>
                  <a:pt x="1049" y="414"/>
                </a:lnTo>
                <a:lnTo>
                  <a:pt x="1049" y="425"/>
                </a:lnTo>
                <a:lnTo>
                  <a:pt x="1057" y="425"/>
                </a:lnTo>
                <a:lnTo>
                  <a:pt x="1057" y="429"/>
                </a:lnTo>
                <a:lnTo>
                  <a:pt x="1064" y="429"/>
                </a:lnTo>
                <a:lnTo>
                  <a:pt x="1064" y="436"/>
                </a:lnTo>
                <a:lnTo>
                  <a:pt x="1068" y="436"/>
                </a:lnTo>
                <a:lnTo>
                  <a:pt x="1068" y="440"/>
                </a:lnTo>
                <a:lnTo>
                  <a:pt x="1076" y="440"/>
                </a:lnTo>
                <a:lnTo>
                  <a:pt x="1076" y="448"/>
                </a:lnTo>
                <a:lnTo>
                  <a:pt x="1087" y="448"/>
                </a:lnTo>
                <a:lnTo>
                  <a:pt x="1087" y="455"/>
                </a:lnTo>
                <a:lnTo>
                  <a:pt x="1098" y="455"/>
                </a:lnTo>
                <a:lnTo>
                  <a:pt x="1098" y="459"/>
                </a:lnTo>
                <a:lnTo>
                  <a:pt x="1106" y="459"/>
                </a:lnTo>
                <a:lnTo>
                  <a:pt x="1106" y="467"/>
                </a:lnTo>
                <a:lnTo>
                  <a:pt x="1113" y="467"/>
                </a:lnTo>
                <a:lnTo>
                  <a:pt x="1113" y="470"/>
                </a:lnTo>
                <a:lnTo>
                  <a:pt x="1125" y="470"/>
                </a:lnTo>
                <a:lnTo>
                  <a:pt x="1125" y="478"/>
                </a:lnTo>
                <a:lnTo>
                  <a:pt x="1140" y="478"/>
                </a:lnTo>
                <a:lnTo>
                  <a:pt x="1140" y="489"/>
                </a:lnTo>
                <a:lnTo>
                  <a:pt x="1155" y="489"/>
                </a:lnTo>
                <a:lnTo>
                  <a:pt x="1155" y="497"/>
                </a:lnTo>
                <a:lnTo>
                  <a:pt x="1167" y="497"/>
                </a:lnTo>
                <a:lnTo>
                  <a:pt x="1167" y="501"/>
                </a:lnTo>
                <a:lnTo>
                  <a:pt x="1197" y="501"/>
                </a:lnTo>
                <a:lnTo>
                  <a:pt x="1197" y="505"/>
                </a:lnTo>
                <a:lnTo>
                  <a:pt x="1208" y="505"/>
                </a:lnTo>
                <a:lnTo>
                  <a:pt x="1208" y="512"/>
                </a:lnTo>
                <a:lnTo>
                  <a:pt x="1220" y="512"/>
                </a:lnTo>
                <a:lnTo>
                  <a:pt x="1220" y="524"/>
                </a:lnTo>
                <a:lnTo>
                  <a:pt x="1223" y="524"/>
                </a:lnTo>
                <a:lnTo>
                  <a:pt x="1223" y="527"/>
                </a:lnTo>
                <a:lnTo>
                  <a:pt x="1231" y="527"/>
                </a:lnTo>
                <a:lnTo>
                  <a:pt x="1231" y="535"/>
                </a:lnTo>
                <a:lnTo>
                  <a:pt x="1235" y="535"/>
                </a:lnTo>
                <a:lnTo>
                  <a:pt x="1235" y="539"/>
                </a:lnTo>
                <a:lnTo>
                  <a:pt x="1254" y="539"/>
                </a:lnTo>
                <a:lnTo>
                  <a:pt x="1254" y="546"/>
                </a:lnTo>
                <a:lnTo>
                  <a:pt x="1257" y="546"/>
                </a:lnTo>
                <a:lnTo>
                  <a:pt x="1257" y="558"/>
                </a:lnTo>
                <a:lnTo>
                  <a:pt x="1269" y="558"/>
                </a:lnTo>
                <a:lnTo>
                  <a:pt x="1269" y="562"/>
                </a:lnTo>
                <a:lnTo>
                  <a:pt x="1288" y="562"/>
                </a:lnTo>
                <a:lnTo>
                  <a:pt x="1288" y="573"/>
                </a:lnTo>
                <a:lnTo>
                  <a:pt x="1295" y="573"/>
                </a:lnTo>
                <a:lnTo>
                  <a:pt x="1295" y="592"/>
                </a:lnTo>
                <a:lnTo>
                  <a:pt x="1295" y="592"/>
                </a:lnTo>
                <a:lnTo>
                  <a:pt x="1295" y="603"/>
                </a:lnTo>
                <a:lnTo>
                  <a:pt x="1307" y="603"/>
                </a:lnTo>
                <a:lnTo>
                  <a:pt x="1307" y="615"/>
                </a:lnTo>
                <a:lnTo>
                  <a:pt x="1310" y="615"/>
                </a:lnTo>
                <a:lnTo>
                  <a:pt x="1310" y="626"/>
                </a:lnTo>
                <a:lnTo>
                  <a:pt x="1322" y="626"/>
                </a:lnTo>
                <a:lnTo>
                  <a:pt x="1322" y="638"/>
                </a:lnTo>
                <a:lnTo>
                  <a:pt x="1398" y="638"/>
                </a:lnTo>
                <a:lnTo>
                  <a:pt x="1398" y="668"/>
                </a:lnTo>
                <a:lnTo>
                  <a:pt x="1462" y="668"/>
                </a:lnTo>
                <a:lnTo>
                  <a:pt x="1462" y="755"/>
                </a:lnTo>
                <a:lnTo>
                  <a:pt x="1504" y="755"/>
                </a:lnTo>
                <a:lnTo>
                  <a:pt x="1504" y="945"/>
                </a:lnTo>
                <a:lnTo>
                  <a:pt x="1655" y="945"/>
                </a:ln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Freeform 26">
            <a:extLst>
              <a:ext uri="{FF2B5EF4-FFF2-40B4-BE49-F238E27FC236}">
                <a16:creationId xmlns:a16="http://schemas.microsoft.com/office/drawing/2014/main" id="{131B4330-F3A7-0D45-BA80-F4EEF2CAD2E9}"/>
              </a:ext>
            </a:extLst>
          </p:cNvPr>
          <p:cNvSpPr>
            <a:spLocks/>
          </p:cNvSpPr>
          <p:nvPr/>
        </p:nvSpPr>
        <p:spPr bwMode="auto">
          <a:xfrm>
            <a:off x="6115929" y="3472115"/>
            <a:ext cx="1564101" cy="1066027"/>
          </a:xfrm>
          <a:custGeom>
            <a:avLst/>
            <a:gdLst>
              <a:gd name="T0" fmla="*/ 364 w 1655"/>
              <a:gd name="T1" fmla="*/ 15 h 850"/>
              <a:gd name="T2" fmla="*/ 394 w 1655"/>
              <a:gd name="T3" fmla="*/ 19 h 850"/>
              <a:gd name="T4" fmla="*/ 402 w 1655"/>
              <a:gd name="T5" fmla="*/ 38 h 850"/>
              <a:gd name="T6" fmla="*/ 496 w 1655"/>
              <a:gd name="T7" fmla="*/ 53 h 850"/>
              <a:gd name="T8" fmla="*/ 500 w 1655"/>
              <a:gd name="T9" fmla="*/ 64 h 850"/>
              <a:gd name="T10" fmla="*/ 568 w 1655"/>
              <a:gd name="T11" fmla="*/ 72 h 850"/>
              <a:gd name="T12" fmla="*/ 583 w 1655"/>
              <a:gd name="T13" fmla="*/ 83 h 850"/>
              <a:gd name="T14" fmla="*/ 617 w 1655"/>
              <a:gd name="T15" fmla="*/ 87 h 850"/>
              <a:gd name="T16" fmla="*/ 625 w 1655"/>
              <a:gd name="T17" fmla="*/ 98 h 850"/>
              <a:gd name="T18" fmla="*/ 651 w 1655"/>
              <a:gd name="T19" fmla="*/ 106 h 850"/>
              <a:gd name="T20" fmla="*/ 655 w 1655"/>
              <a:gd name="T21" fmla="*/ 114 h 850"/>
              <a:gd name="T22" fmla="*/ 697 w 1655"/>
              <a:gd name="T23" fmla="*/ 121 h 850"/>
              <a:gd name="T24" fmla="*/ 731 w 1655"/>
              <a:gd name="T25" fmla="*/ 132 h 850"/>
              <a:gd name="T26" fmla="*/ 761 w 1655"/>
              <a:gd name="T27" fmla="*/ 136 h 850"/>
              <a:gd name="T28" fmla="*/ 769 w 1655"/>
              <a:gd name="T29" fmla="*/ 151 h 850"/>
              <a:gd name="T30" fmla="*/ 788 w 1655"/>
              <a:gd name="T31" fmla="*/ 155 h 850"/>
              <a:gd name="T32" fmla="*/ 799 w 1655"/>
              <a:gd name="T33" fmla="*/ 167 h 850"/>
              <a:gd name="T34" fmla="*/ 814 w 1655"/>
              <a:gd name="T35" fmla="*/ 170 h 850"/>
              <a:gd name="T36" fmla="*/ 826 w 1655"/>
              <a:gd name="T37" fmla="*/ 186 h 850"/>
              <a:gd name="T38" fmla="*/ 875 w 1655"/>
              <a:gd name="T39" fmla="*/ 189 h 850"/>
              <a:gd name="T40" fmla="*/ 886 w 1655"/>
              <a:gd name="T41" fmla="*/ 201 h 850"/>
              <a:gd name="T42" fmla="*/ 901 w 1655"/>
              <a:gd name="T43" fmla="*/ 208 h 850"/>
              <a:gd name="T44" fmla="*/ 913 w 1655"/>
              <a:gd name="T45" fmla="*/ 224 h 850"/>
              <a:gd name="T46" fmla="*/ 939 w 1655"/>
              <a:gd name="T47" fmla="*/ 231 h 850"/>
              <a:gd name="T48" fmla="*/ 958 w 1655"/>
              <a:gd name="T49" fmla="*/ 239 h 850"/>
              <a:gd name="T50" fmla="*/ 981 w 1655"/>
              <a:gd name="T51" fmla="*/ 246 h 850"/>
              <a:gd name="T52" fmla="*/ 985 w 1655"/>
              <a:gd name="T53" fmla="*/ 258 h 850"/>
              <a:gd name="T54" fmla="*/ 1000 w 1655"/>
              <a:gd name="T55" fmla="*/ 265 h 850"/>
              <a:gd name="T56" fmla="*/ 1004 w 1655"/>
              <a:gd name="T57" fmla="*/ 277 h 850"/>
              <a:gd name="T58" fmla="*/ 1034 w 1655"/>
              <a:gd name="T59" fmla="*/ 288 h 850"/>
              <a:gd name="T60" fmla="*/ 1038 w 1655"/>
              <a:gd name="T61" fmla="*/ 300 h 850"/>
              <a:gd name="T62" fmla="*/ 1045 w 1655"/>
              <a:gd name="T63" fmla="*/ 307 h 850"/>
              <a:gd name="T64" fmla="*/ 1049 w 1655"/>
              <a:gd name="T65" fmla="*/ 330 h 850"/>
              <a:gd name="T66" fmla="*/ 1060 w 1655"/>
              <a:gd name="T67" fmla="*/ 334 h 850"/>
              <a:gd name="T68" fmla="*/ 1064 w 1655"/>
              <a:gd name="T69" fmla="*/ 345 h 850"/>
              <a:gd name="T70" fmla="*/ 1087 w 1655"/>
              <a:gd name="T71" fmla="*/ 349 h 850"/>
              <a:gd name="T72" fmla="*/ 1095 w 1655"/>
              <a:gd name="T73" fmla="*/ 360 h 850"/>
              <a:gd name="T74" fmla="*/ 1102 w 1655"/>
              <a:gd name="T75" fmla="*/ 368 h 850"/>
              <a:gd name="T76" fmla="*/ 1113 w 1655"/>
              <a:gd name="T77" fmla="*/ 383 h 850"/>
              <a:gd name="T78" fmla="*/ 1140 w 1655"/>
              <a:gd name="T79" fmla="*/ 391 h 850"/>
              <a:gd name="T80" fmla="*/ 1163 w 1655"/>
              <a:gd name="T81" fmla="*/ 402 h 850"/>
              <a:gd name="T82" fmla="*/ 1212 w 1655"/>
              <a:gd name="T83" fmla="*/ 410 h 850"/>
              <a:gd name="T84" fmla="*/ 1223 w 1655"/>
              <a:gd name="T85" fmla="*/ 429 h 850"/>
              <a:gd name="T86" fmla="*/ 1235 w 1655"/>
              <a:gd name="T87" fmla="*/ 433 h 850"/>
              <a:gd name="T88" fmla="*/ 1250 w 1655"/>
              <a:gd name="T89" fmla="*/ 448 h 850"/>
              <a:gd name="T90" fmla="*/ 1269 w 1655"/>
              <a:gd name="T91" fmla="*/ 459 h 850"/>
              <a:gd name="T92" fmla="*/ 1288 w 1655"/>
              <a:gd name="T93" fmla="*/ 486 h 850"/>
              <a:gd name="T94" fmla="*/ 1307 w 1655"/>
              <a:gd name="T95" fmla="*/ 505 h 850"/>
              <a:gd name="T96" fmla="*/ 1462 w 1655"/>
              <a:gd name="T97" fmla="*/ 622 h 850"/>
              <a:gd name="T98" fmla="*/ 1655 w 1655"/>
              <a:gd name="T99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5" h="850">
                <a:moveTo>
                  <a:pt x="0" y="0"/>
                </a:moveTo>
                <a:lnTo>
                  <a:pt x="364" y="0"/>
                </a:lnTo>
                <a:lnTo>
                  <a:pt x="364" y="15"/>
                </a:lnTo>
                <a:lnTo>
                  <a:pt x="375" y="15"/>
                </a:lnTo>
                <a:lnTo>
                  <a:pt x="375" y="19"/>
                </a:lnTo>
                <a:lnTo>
                  <a:pt x="394" y="19"/>
                </a:lnTo>
                <a:lnTo>
                  <a:pt x="394" y="30"/>
                </a:lnTo>
                <a:lnTo>
                  <a:pt x="402" y="30"/>
                </a:lnTo>
                <a:lnTo>
                  <a:pt x="402" y="38"/>
                </a:lnTo>
                <a:lnTo>
                  <a:pt x="473" y="38"/>
                </a:lnTo>
                <a:lnTo>
                  <a:pt x="473" y="53"/>
                </a:lnTo>
                <a:lnTo>
                  <a:pt x="496" y="53"/>
                </a:lnTo>
                <a:lnTo>
                  <a:pt x="496" y="60"/>
                </a:lnTo>
                <a:lnTo>
                  <a:pt x="500" y="60"/>
                </a:lnTo>
                <a:lnTo>
                  <a:pt x="500" y="64"/>
                </a:lnTo>
                <a:lnTo>
                  <a:pt x="534" y="64"/>
                </a:lnTo>
                <a:lnTo>
                  <a:pt x="534" y="72"/>
                </a:lnTo>
                <a:lnTo>
                  <a:pt x="568" y="72"/>
                </a:lnTo>
                <a:lnTo>
                  <a:pt x="568" y="76"/>
                </a:lnTo>
                <a:lnTo>
                  <a:pt x="583" y="76"/>
                </a:lnTo>
                <a:lnTo>
                  <a:pt x="583" y="83"/>
                </a:lnTo>
                <a:lnTo>
                  <a:pt x="591" y="83"/>
                </a:lnTo>
                <a:lnTo>
                  <a:pt x="591" y="87"/>
                </a:lnTo>
                <a:lnTo>
                  <a:pt x="617" y="87"/>
                </a:lnTo>
                <a:lnTo>
                  <a:pt x="617" y="95"/>
                </a:lnTo>
                <a:lnTo>
                  <a:pt x="625" y="95"/>
                </a:lnTo>
                <a:lnTo>
                  <a:pt x="625" y="98"/>
                </a:lnTo>
                <a:lnTo>
                  <a:pt x="636" y="98"/>
                </a:lnTo>
                <a:lnTo>
                  <a:pt x="636" y="106"/>
                </a:lnTo>
                <a:lnTo>
                  <a:pt x="651" y="106"/>
                </a:lnTo>
                <a:lnTo>
                  <a:pt x="651" y="110"/>
                </a:lnTo>
                <a:lnTo>
                  <a:pt x="655" y="110"/>
                </a:lnTo>
                <a:lnTo>
                  <a:pt x="655" y="114"/>
                </a:lnTo>
                <a:lnTo>
                  <a:pt x="667" y="114"/>
                </a:lnTo>
                <a:lnTo>
                  <a:pt x="667" y="121"/>
                </a:lnTo>
                <a:lnTo>
                  <a:pt x="697" y="121"/>
                </a:lnTo>
                <a:lnTo>
                  <a:pt x="697" y="125"/>
                </a:lnTo>
                <a:lnTo>
                  <a:pt x="731" y="125"/>
                </a:lnTo>
                <a:lnTo>
                  <a:pt x="731" y="132"/>
                </a:lnTo>
                <a:lnTo>
                  <a:pt x="746" y="132"/>
                </a:lnTo>
                <a:lnTo>
                  <a:pt x="746" y="136"/>
                </a:lnTo>
                <a:lnTo>
                  <a:pt x="761" y="136"/>
                </a:lnTo>
                <a:lnTo>
                  <a:pt x="761" y="144"/>
                </a:lnTo>
                <a:lnTo>
                  <a:pt x="769" y="144"/>
                </a:lnTo>
                <a:lnTo>
                  <a:pt x="769" y="151"/>
                </a:lnTo>
                <a:lnTo>
                  <a:pt x="784" y="151"/>
                </a:lnTo>
                <a:lnTo>
                  <a:pt x="784" y="155"/>
                </a:lnTo>
                <a:lnTo>
                  <a:pt x="788" y="155"/>
                </a:lnTo>
                <a:lnTo>
                  <a:pt x="788" y="163"/>
                </a:lnTo>
                <a:lnTo>
                  <a:pt x="799" y="163"/>
                </a:lnTo>
                <a:lnTo>
                  <a:pt x="799" y="167"/>
                </a:lnTo>
                <a:lnTo>
                  <a:pt x="811" y="167"/>
                </a:lnTo>
                <a:lnTo>
                  <a:pt x="811" y="170"/>
                </a:lnTo>
                <a:lnTo>
                  <a:pt x="814" y="170"/>
                </a:lnTo>
                <a:lnTo>
                  <a:pt x="814" y="178"/>
                </a:lnTo>
                <a:lnTo>
                  <a:pt x="826" y="178"/>
                </a:lnTo>
                <a:lnTo>
                  <a:pt x="826" y="186"/>
                </a:lnTo>
                <a:lnTo>
                  <a:pt x="845" y="186"/>
                </a:lnTo>
                <a:lnTo>
                  <a:pt x="845" y="189"/>
                </a:lnTo>
                <a:lnTo>
                  <a:pt x="875" y="189"/>
                </a:lnTo>
                <a:lnTo>
                  <a:pt x="875" y="197"/>
                </a:lnTo>
                <a:lnTo>
                  <a:pt x="886" y="197"/>
                </a:lnTo>
                <a:lnTo>
                  <a:pt x="886" y="201"/>
                </a:lnTo>
                <a:lnTo>
                  <a:pt x="894" y="201"/>
                </a:lnTo>
                <a:lnTo>
                  <a:pt x="894" y="208"/>
                </a:lnTo>
                <a:lnTo>
                  <a:pt x="901" y="208"/>
                </a:lnTo>
                <a:lnTo>
                  <a:pt x="901" y="212"/>
                </a:lnTo>
                <a:lnTo>
                  <a:pt x="913" y="212"/>
                </a:lnTo>
                <a:lnTo>
                  <a:pt x="913" y="224"/>
                </a:lnTo>
                <a:lnTo>
                  <a:pt x="920" y="224"/>
                </a:lnTo>
                <a:lnTo>
                  <a:pt x="920" y="231"/>
                </a:lnTo>
                <a:lnTo>
                  <a:pt x="939" y="231"/>
                </a:lnTo>
                <a:lnTo>
                  <a:pt x="939" y="235"/>
                </a:lnTo>
                <a:lnTo>
                  <a:pt x="958" y="235"/>
                </a:lnTo>
                <a:lnTo>
                  <a:pt x="958" y="239"/>
                </a:lnTo>
                <a:lnTo>
                  <a:pt x="970" y="239"/>
                </a:lnTo>
                <a:lnTo>
                  <a:pt x="970" y="246"/>
                </a:lnTo>
                <a:lnTo>
                  <a:pt x="981" y="246"/>
                </a:lnTo>
                <a:lnTo>
                  <a:pt x="981" y="254"/>
                </a:lnTo>
                <a:lnTo>
                  <a:pt x="985" y="254"/>
                </a:lnTo>
                <a:lnTo>
                  <a:pt x="985" y="258"/>
                </a:lnTo>
                <a:lnTo>
                  <a:pt x="992" y="258"/>
                </a:lnTo>
                <a:lnTo>
                  <a:pt x="992" y="265"/>
                </a:lnTo>
                <a:lnTo>
                  <a:pt x="1000" y="265"/>
                </a:lnTo>
                <a:lnTo>
                  <a:pt x="1000" y="269"/>
                </a:lnTo>
                <a:lnTo>
                  <a:pt x="1004" y="269"/>
                </a:lnTo>
                <a:lnTo>
                  <a:pt x="1004" y="277"/>
                </a:lnTo>
                <a:lnTo>
                  <a:pt x="1026" y="277"/>
                </a:lnTo>
                <a:lnTo>
                  <a:pt x="1026" y="288"/>
                </a:lnTo>
                <a:lnTo>
                  <a:pt x="1034" y="288"/>
                </a:lnTo>
                <a:lnTo>
                  <a:pt x="1034" y="296"/>
                </a:lnTo>
                <a:lnTo>
                  <a:pt x="1038" y="296"/>
                </a:lnTo>
                <a:lnTo>
                  <a:pt x="1038" y="300"/>
                </a:lnTo>
                <a:lnTo>
                  <a:pt x="1042" y="300"/>
                </a:lnTo>
                <a:lnTo>
                  <a:pt x="1042" y="307"/>
                </a:lnTo>
                <a:lnTo>
                  <a:pt x="1045" y="307"/>
                </a:lnTo>
                <a:lnTo>
                  <a:pt x="1045" y="315"/>
                </a:lnTo>
                <a:lnTo>
                  <a:pt x="1049" y="315"/>
                </a:lnTo>
                <a:lnTo>
                  <a:pt x="1049" y="330"/>
                </a:lnTo>
                <a:lnTo>
                  <a:pt x="1057" y="330"/>
                </a:lnTo>
                <a:lnTo>
                  <a:pt x="1057" y="334"/>
                </a:lnTo>
                <a:lnTo>
                  <a:pt x="1060" y="334"/>
                </a:lnTo>
                <a:lnTo>
                  <a:pt x="1060" y="341"/>
                </a:lnTo>
                <a:lnTo>
                  <a:pt x="1064" y="341"/>
                </a:lnTo>
                <a:lnTo>
                  <a:pt x="1064" y="345"/>
                </a:lnTo>
                <a:lnTo>
                  <a:pt x="1068" y="345"/>
                </a:lnTo>
                <a:lnTo>
                  <a:pt x="1068" y="349"/>
                </a:lnTo>
                <a:lnTo>
                  <a:pt x="1087" y="349"/>
                </a:lnTo>
                <a:lnTo>
                  <a:pt x="1087" y="357"/>
                </a:lnTo>
                <a:lnTo>
                  <a:pt x="1095" y="357"/>
                </a:lnTo>
                <a:lnTo>
                  <a:pt x="1095" y="360"/>
                </a:lnTo>
                <a:lnTo>
                  <a:pt x="1098" y="360"/>
                </a:lnTo>
                <a:lnTo>
                  <a:pt x="1098" y="368"/>
                </a:lnTo>
                <a:lnTo>
                  <a:pt x="1102" y="368"/>
                </a:lnTo>
                <a:lnTo>
                  <a:pt x="1102" y="376"/>
                </a:lnTo>
                <a:lnTo>
                  <a:pt x="1113" y="376"/>
                </a:lnTo>
                <a:lnTo>
                  <a:pt x="1113" y="383"/>
                </a:lnTo>
                <a:lnTo>
                  <a:pt x="1125" y="383"/>
                </a:lnTo>
                <a:lnTo>
                  <a:pt x="1125" y="391"/>
                </a:lnTo>
                <a:lnTo>
                  <a:pt x="1140" y="391"/>
                </a:lnTo>
                <a:lnTo>
                  <a:pt x="1140" y="398"/>
                </a:lnTo>
                <a:lnTo>
                  <a:pt x="1163" y="398"/>
                </a:lnTo>
                <a:lnTo>
                  <a:pt x="1163" y="402"/>
                </a:lnTo>
                <a:lnTo>
                  <a:pt x="1197" y="402"/>
                </a:lnTo>
                <a:lnTo>
                  <a:pt x="1197" y="410"/>
                </a:lnTo>
                <a:lnTo>
                  <a:pt x="1212" y="410"/>
                </a:lnTo>
                <a:lnTo>
                  <a:pt x="1212" y="414"/>
                </a:lnTo>
                <a:lnTo>
                  <a:pt x="1223" y="414"/>
                </a:lnTo>
                <a:lnTo>
                  <a:pt x="1223" y="429"/>
                </a:lnTo>
                <a:lnTo>
                  <a:pt x="1231" y="429"/>
                </a:lnTo>
                <a:lnTo>
                  <a:pt x="1231" y="433"/>
                </a:lnTo>
                <a:lnTo>
                  <a:pt x="1235" y="433"/>
                </a:lnTo>
                <a:lnTo>
                  <a:pt x="1235" y="444"/>
                </a:lnTo>
                <a:lnTo>
                  <a:pt x="1250" y="444"/>
                </a:lnTo>
                <a:lnTo>
                  <a:pt x="1250" y="448"/>
                </a:lnTo>
                <a:lnTo>
                  <a:pt x="1257" y="448"/>
                </a:lnTo>
                <a:lnTo>
                  <a:pt x="1257" y="459"/>
                </a:lnTo>
                <a:lnTo>
                  <a:pt x="1269" y="459"/>
                </a:lnTo>
                <a:lnTo>
                  <a:pt x="1269" y="470"/>
                </a:lnTo>
                <a:lnTo>
                  <a:pt x="1288" y="470"/>
                </a:lnTo>
                <a:lnTo>
                  <a:pt x="1288" y="486"/>
                </a:lnTo>
                <a:lnTo>
                  <a:pt x="1291" y="486"/>
                </a:lnTo>
                <a:lnTo>
                  <a:pt x="1291" y="505"/>
                </a:lnTo>
                <a:lnTo>
                  <a:pt x="1307" y="505"/>
                </a:lnTo>
                <a:lnTo>
                  <a:pt x="1307" y="524"/>
                </a:lnTo>
                <a:lnTo>
                  <a:pt x="1462" y="524"/>
                </a:lnTo>
                <a:lnTo>
                  <a:pt x="1462" y="622"/>
                </a:lnTo>
                <a:lnTo>
                  <a:pt x="1504" y="622"/>
                </a:lnTo>
                <a:lnTo>
                  <a:pt x="1504" y="850"/>
                </a:lnTo>
                <a:lnTo>
                  <a:pt x="1655" y="850"/>
                </a:ln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Freeform 27">
            <a:extLst>
              <a:ext uri="{FF2B5EF4-FFF2-40B4-BE49-F238E27FC236}">
                <a16:creationId xmlns:a16="http://schemas.microsoft.com/office/drawing/2014/main" id="{B0B06607-6C2A-524F-AE52-F96AEC65C2A5}"/>
              </a:ext>
            </a:extLst>
          </p:cNvPr>
          <p:cNvSpPr>
            <a:spLocks/>
          </p:cNvSpPr>
          <p:nvPr/>
        </p:nvSpPr>
        <p:spPr bwMode="auto">
          <a:xfrm>
            <a:off x="6115929" y="3472114"/>
            <a:ext cx="1564101" cy="780081"/>
          </a:xfrm>
          <a:custGeom>
            <a:avLst/>
            <a:gdLst>
              <a:gd name="T0" fmla="*/ 186 w 1655"/>
              <a:gd name="T1" fmla="*/ 7 h 622"/>
              <a:gd name="T2" fmla="*/ 326 w 1655"/>
              <a:gd name="T3" fmla="*/ 11 h 622"/>
              <a:gd name="T4" fmla="*/ 371 w 1655"/>
              <a:gd name="T5" fmla="*/ 26 h 622"/>
              <a:gd name="T6" fmla="*/ 420 w 1655"/>
              <a:gd name="T7" fmla="*/ 30 h 622"/>
              <a:gd name="T8" fmla="*/ 455 w 1655"/>
              <a:gd name="T9" fmla="*/ 38 h 622"/>
              <a:gd name="T10" fmla="*/ 538 w 1655"/>
              <a:gd name="T11" fmla="*/ 57 h 622"/>
              <a:gd name="T12" fmla="*/ 572 w 1655"/>
              <a:gd name="T13" fmla="*/ 68 h 622"/>
              <a:gd name="T14" fmla="*/ 591 w 1655"/>
              <a:gd name="T15" fmla="*/ 76 h 622"/>
              <a:gd name="T16" fmla="*/ 625 w 1655"/>
              <a:gd name="T17" fmla="*/ 87 h 622"/>
              <a:gd name="T18" fmla="*/ 655 w 1655"/>
              <a:gd name="T19" fmla="*/ 91 h 622"/>
              <a:gd name="T20" fmla="*/ 693 w 1655"/>
              <a:gd name="T21" fmla="*/ 102 h 622"/>
              <a:gd name="T22" fmla="*/ 746 w 1655"/>
              <a:gd name="T23" fmla="*/ 110 h 622"/>
              <a:gd name="T24" fmla="*/ 761 w 1655"/>
              <a:gd name="T25" fmla="*/ 121 h 622"/>
              <a:gd name="T26" fmla="*/ 780 w 1655"/>
              <a:gd name="T27" fmla="*/ 125 h 622"/>
              <a:gd name="T28" fmla="*/ 788 w 1655"/>
              <a:gd name="T29" fmla="*/ 136 h 622"/>
              <a:gd name="T30" fmla="*/ 811 w 1655"/>
              <a:gd name="T31" fmla="*/ 144 h 622"/>
              <a:gd name="T32" fmla="*/ 814 w 1655"/>
              <a:gd name="T33" fmla="*/ 159 h 622"/>
              <a:gd name="T34" fmla="*/ 875 w 1655"/>
              <a:gd name="T35" fmla="*/ 163 h 622"/>
              <a:gd name="T36" fmla="*/ 879 w 1655"/>
              <a:gd name="T37" fmla="*/ 174 h 622"/>
              <a:gd name="T38" fmla="*/ 898 w 1655"/>
              <a:gd name="T39" fmla="*/ 178 h 622"/>
              <a:gd name="T40" fmla="*/ 909 w 1655"/>
              <a:gd name="T41" fmla="*/ 189 h 622"/>
              <a:gd name="T42" fmla="*/ 920 w 1655"/>
              <a:gd name="T43" fmla="*/ 201 h 622"/>
              <a:gd name="T44" fmla="*/ 943 w 1655"/>
              <a:gd name="T45" fmla="*/ 212 h 622"/>
              <a:gd name="T46" fmla="*/ 970 w 1655"/>
              <a:gd name="T47" fmla="*/ 220 h 622"/>
              <a:gd name="T48" fmla="*/ 981 w 1655"/>
              <a:gd name="T49" fmla="*/ 231 h 622"/>
              <a:gd name="T50" fmla="*/ 1000 w 1655"/>
              <a:gd name="T51" fmla="*/ 239 h 622"/>
              <a:gd name="T52" fmla="*/ 1026 w 1655"/>
              <a:gd name="T53" fmla="*/ 258 h 622"/>
              <a:gd name="T54" fmla="*/ 1038 w 1655"/>
              <a:gd name="T55" fmla="*/ 269 h 622"/>
              <a:gd name="T56" fmla="*/ 1042 w 1655"/>
              <a:gd name="T57" fmla="*/ 284 h 622"/>
              <a:gd name="T58" fmla="*/ 1049 w 1655"/>
              <a:gd name="T59" fmla="*/ 288 h 622"/>
              <a:gd name="T60" fmla="*/ 1057 w 1655"/>
              <a:gd name="T61" fmla="*/ 311 h 622"/>
              <a:gd name="T62" fmla="*/ 1068 w 1655"/>
              <a:gd name="T63" fmla="*/ 315 h 622"/>
              <a:gd name="T64" fmla="*/ 1087 w 1655"/>
              <a:gd name="T65" fmla="*/ 330 h 622"/>
              <a:gd name="T66" fmla="*/ 1102 w 1655"/>
              <a:gd name="T67" fmla="*/ 334 h 622"/>
              <a:gd name="T68" fmla="*/ 1106 w 1655"/>
              <a:gd name="T69" fmla="*/ 345 h 622"/>
              <a:gd name="T70" fmla="*/ 1125 w 1655"/>
              <a:gd name="T71" fmla="*/ 357 h 622"/>
              <a:gd name="T72" fmla="*/ 1140 w 1655"/>
              <a:gd name="T73" fmla="*/ 368 h 622"/>
              <a:gd name="T74" fmla="*/ 1197 w 1655"/>
              <a:gd name="T75" fmla="*/ 372 h 622"/>
              <a:gd name="T76" fmla="*/ 1208 w 1655"/>
              <a:gd name="T77" fmla="*/ 391 h 622"/>
              <a:gd name="T78" fmla="*/ 1231 w 1655"/>
              <a:gd name="T79" fmla="*/ 402 h 622"/>
              <a:gd name="T80" fmla="*/ 1235 w 1655"/>
              <a:gd name="T81" fmla="*/ 421 h 622"/>
              <a:gd name="T82" fmla="*/ 1257 w 1655"/>
              <a:gd name="T83" fmla="*/ 425 h 622"/>
              <a:gd name="T84" fmla="*/ 1269 w 1655"/>
              <a:gd name="T85" fmla="*/ 448 h 622"/>
              <a:gd name="T86" fmla="*/ 1295 w 1655"/>
              <a:gd name="T87" fmla="*/ 463 h 622"/>
              <a:gd name="T88" fmla="*/ 1307 w 1655"/>
              <a:gd name="T89" fmla="*/ 508 h 622"/>
              <a:gd name="T90" fmla="*/ 1655 w 1655"/>
              <a:gd name="T91" fmla="*/ 62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55" h="622">
                <a:moveTo>
                  <a:pt x="0" y="0"/>
                </a:moveTo>
                <a:lnTo>
                  <a:pt x="186" y="0"/>
                </a:lnTo>
                <a:lnTo>
                  <a:pt x="186" y="7"/>
                </a:lnTo>
                <a:lnTo>
                  <a:pt x="235" y="7"/>
                </a:lnTo>
                <a:lnTo>
                  <a:pt x="235" y="11"/>
                </a:lnTo>
                <a:lnTo>
                  <a:pt x="326" y="11"/>
                </a:lnTo>
                <a:lnTo>
                  <a:pt x="326" y="19"/>
                </a:lnTo>
                <a:lnTo>
                  <a:pt x="371" y="19"/>
                </a:lnTo>
                <a:lnTo>
                  <a:pt x="371" y="26"/>
                </a:lnTo>
                <a:lnTo>
                  <a:pt x="375" y="26"/>
                </a:lnTo>
                <a:lnTo>
                  <a:pt x="375" y="30"/>
                </a:lnTo>
                <a:lnTo>
                  <a:pt x="420" y="30"/>
                </a:lnTo>
                <a:lnTo>
                  <a:pt x="420" y="34"/>
                </a:lnTo>
                <a:lnTo>
                  <a:pt x="455" y="34"/>
                </a:lnTo>
                <a:lnTo>
                  <a:pt x="455" y="38"/>
                </a:lnTo>
                <a:lnTo>
                  <a:pt x="500" y="38"/>
                </a:lnTo>
                <a:lnTo>
                  <a:pt x="500" y="57"/>
                </a:lnTo>
                <a:lnTo>
                  <a:pt x="538" y="57"/>
                </a:lnTo>
                <a:lnTo>
                  <a:pt x="538" y="64"/>
                </a:lnTo>
                <a:lnTo>
                  <a:pt x="572" y="64"/>
                </a:lnTo>
                <a:lnTo>
                  <a:pt x="572" y="68"/>
                </a:lnTo>
                <a:lnTo>
                  <a:pt x="583" y="68"/>
                </a:lnTo>
                <a:lnTo>
                  <a:pt x="583" y="76"/>
                </a:lnTo>
                <a:lnTo>
                  <a:pt x="591" y="76"/>
                </a:lnTo>
                <a:lnTo>
                  <a:pt x="591" y="83"/>
                </a:lnTo>
                <a:lnTo>
                  <a:pt x="625" y="83"/>
                </a:lnTo>
                <a:lnTo>
                  <a:pt x="625" y="87"/>
                </a:lnTo>
                <a:lnTo>
                  <a:pt x="651" y="87"/>
                </a:lnTo>
                <a:lnTo>
                  <a:pt x="651" y="91"/>
                </a:lnTo>
                <a:lnTo>
                  <a:pt x="655" y="91"/>
                </a:lnTo>
                <a:lnTo>
                  <a:pt x="655" y="98"/>
                </a:lnTo>
                <a:lnTo>
                  <a:pt x="693" y="98"/>
                </a:lnTo>
                <a:lnTo>
                  <a:pt x="693" y="102"/>
                </a:lnTo>
                <a:lnTo>
                  <a:pt x="704" y="102"/>
                </a:lnTo>
                <a:lnTo>
                  <a:pt x="704" y="110"/>
                </a:lnTo>
                <a:lnTo>
                  <a:pt x="746" y="110"/>
                </a:lnTo>
                <a:lnTo>
                  <a:pt x="746" y="114"/>
                </a:lnTo>
                <a:lnTo>
                  <a:pt x="761" y="114"/>
                </a:lnTo>
                <a:lnTo>
                  <a:pt x="761" y="121"/>
                </a:lnTo>
                <a:lnTo>
                  <a:pt x="769" y="121"/>
                </a:lnTo>
                <a:lnTo>
                  <a:pt x="769" y="125"/>
                </a:lnTo>
                <a:lnTo>
                  <a:pt x="780" y="125"/>
                </a:lnTo>
                <a:lnTo>
                  <a:pt x="780" y="132"/>
                </a:lnTo>
                <a:lnTo>
                  <a:pt x="788" y="132"/>
                </a:lnTo>
                <a:lnTo>
                  <a:pt x="788" y="136"/>
                </a:lnTo>
                <a:lnTo>
                  <a:pt x="799" y="136"/>
                </a:lnTo>
                <a:lnTo>
                  <a:pt x="799" y="144"/>
                </a:lnTo>
                <a:lnTo>
                  <a:pt x="811" y="144"/>
                </a:lnTo>
                <a:lnTo>
                  <a:pt x="811" y="148"/>
                </a:lnTo>
                <a:lnTo>
                  <a:pt x="814" y="148"/>
                </a:lnTo>
                <a:lnTo>
                  <a:pt x="814" y="159"/>
                </a:lnTo>
                <a:lnTo>
                  <a:pt x="841" y="159"/>
                </a:lnTo>
                <a:lnTo>
                  <a:pt x="841" y="163"/>
                </a:lnTo>
                <a:lnTo>
                  <a:pt x="875" y="163"/>
                </a:lnTo>
                <a:lnTo>
                  <a:pt x="875" y="167"/>
                </a:lnTo>
                <a:lnTo>
                  <a:pt x="879" y="167"/>
                </a:lnTo>
                <a:lnTo>
                  <a:pt x="879" y="174"/>
                </a:lnTo>
                <a:lnTo>
                  <a:pt x="890" y="174"/>
                </a:lnTo>
                <a:lnTo>
                  <a:pt x="890" y="178"/>
                </a:lnTo>
                <a:lnTo>
                  <a:pt x="898" y="178"/>
                </a:lnTo>
                <a:lnTo>
                  <a:pt x="898" y="186"/>
                </a:lnTo>
                <a:lnTo>
                  <a:pt x="909" y="186"/>
                </a:lnTo>
                <a:lnTo>
                  <a:pt x="909" y="189"/>
                </a:lnTo>
                <a:lnTo>
                  <a:pt x="913" y="189"/>
                </a:lnTo>
                <a:lnTo>
                  <a:pt x="913" y="201"/>
                </a:lnTo>
                <a:lnTo>
                  <a:pt x="920" y="201"/>
                </a:lnTo>
                <a:lnTo>
                  <a:pt x="920" y="208"/>
                </a:lnTo>
                <a:lnTo>
                  <a:pt x="943" y="208"/>
                </a:lnTo>
                <a:lnTo>
                  <a:pt x="943" y="212"/>
                </a:lnTo>
                <a:lnTo>
                  <a:pt x="958" y="212"/>
                </a:lnTo>
                <a:lnTo>
                  <a:pt x="958" y="220"/>
                </a:lnTo>
                <a:lnTo>
                  <a:pt x="970" y="220"/>
                </a:lnTo>
                <a:lnTo>
                  <a:pt x="970" y="224"/>
                </a:lnTo>
                <a:lnTo>
                  <a:pt x="981" y="224"/>
                </a:lnTo>
                <a:lnTo>
                  <a:pt x="981" y="231"/>
                </a:lnTo>
                <a:lnTo>
                  <a:pt x="996" y="231"/>
                </a:lnTo>
                <a:lnTo>
                  <a:pt x="996" y="239"/>
                </a:lnTo>
                <a:lnTo>
                  <a:pt x="1000" y="239"/>
                </a:lnTo>
                <a:lnTo>
                  <a:pt x="1000" y="246"/>
                </a:lnTo>
                <a:lnTo>
                  <a:pt x="1026" y="246"/>
                </a:lnTo>
                <a:lnTo>
                  <a:pt x="1026" y="258"/>
                </a:lnTo>
                <a:lnTo>
                  <a:pt x="1034" y="258"/>
                </a:lnTo>
                <a:lnTo>
                  <a:pt x="1034" y="269"/>
                </a:lnTo>
                <a:lnTo>
                  <a:pt x="1038" y="269"/>
                </a:lnTo>
                <a:lnTo>
                  <a:pt x="1038" y="277"/>
                </a:lnTo>
                <a:lnTo>
                  <a:pt x="1042" y="277"/>
                </a:lnTo>
                <a:lnTo>
                  <a:pt x="1042" y="284"/>
                </a:lnTo>
                <a:lnTo>
                  <a:pt x="1045" y="284"/>
                </a:lnTo>
                <a:lnTo>
                  <a:pt x="1045" y="288"/>
                </a:lnTo>
                <a:lnTo>
                  <a:pt x="1049" y="288"/>
                </a:lnTo>
                <a:lnTo>
                  <a:pt x="1049" y="303"/>
                </a:lnTo>
                <a:lnTo>
                  <a:pt x="1057" y="303"/>
                </a:lnTo>
                <a:lnTo>
                  <a:pt x="1057" y="311"/>
                </a:lnTo>
                <a:lnTo>
                  <a:pt x="1064" y="311"/>
                </a:lnTo>
                <a:lnTo>
                  <a:pt x="1064" y="315"/>
                </a:lnTo>
                <a:lnTo>
                  <a:pt x="1068" y="315"/>
                </a:lnTo>
                <a:lnTo>
                  <a:pt x="1068" y="322"/>
                </a:lnTo>
                <a:lnTo>
                  <a:pt x="1087" y="322"/>
                </a:lnTo>
                <a:lnTo>
                  <a:pt x="1087" y="330"/>
                </a:lnTo>
                <a:lnTo>
                  <a:pt x="1095" y="330"/>
                </a:lnTo>
                <a:lnTo>
                  <a:pt x="1095" y="334"/>
                </a:lnTo>
                <a:lnTo>
                  <a:pt x="1102" y="334"/>
                </a:lnTo>
                <a:lnTo>
                  <a:pt x="1102" y="341"/>
                </a:lnTo>
                <a:lnTo>
                  <a:pt x="1106" y="341"/>
                </a:lnTo>
                <a:lnTo>
                  <a:pt x="1106" y="345"/>
                </a:lnTo>
                <a:lnTo>
                  <a:pt x="1113" y="345"/>
                </a:lnTo>
                <a:lnTo>
                  <a:pt x="1113" y="357"/>
                </a:lnTo>
                <a:lnTo>
                  <a:pt x="1125" y="357"/>
                </a:lnTo>
                <a:lnTo>
                  <a:pt x="1125" y="364"/>
                </a:lnTo>
                <a:lnTo>
                  <a:pt x="1140" y="364"/>
                </a:lnTo>
                <a:lnTo>
                  <a:pt x="1140" y="368"/>
                </a:lnTo>
                <a:lnTo>
                  <a:pt x="1167" y="368"/>
                </a:lnTo>
                <a:lnTo>
                  <a:pt x="1167" y="372"/>
                </a:lnTo>
                <a:lnTo>
                  <a:pt x="1197" y="372"/>
                </a:lnTo>
                <a:lnTo>
                  <a:pt x="1197" y="383"/>
                </a:lnTo>
                <a:lnTo>
                  <a:pt x="1208" y="383"/>
                </a:lnTo>
                <a:lnTo>
                  <a:pt x="1208" y="391"/>
                </a:lnTo>
                <a:lnTo>
                  <a:pt x="1223" y="391"/>
                </a:lnTo>
                <a:lnTo>
                  <a:pt x="1223" y="402"/>
                </a:lnTo>
                <a:lnTo>
                  <a:pt x="1231" y="402"/>
                </a:lnTo>
                <a:lnTo>
                  <a:pt x="1231" y="410"/>
                </a:lnTo>
                <a:lnTo>
                  <a:pt x="1235" y="410"/>
                </a:lnTo>
                <a:lnTo>
                  <a:pt x="1235" y="421"/>
                </a:lnTo>
                <a:lnTo>
                  <a:pt x="1250" y="421"/>
                </a:lnTo>
                <a:lnTo>
                  <a:pt x="1250" y="425"/>
                </a:lnTo>
                <a:lnTo>
                  <a:pt x="1257" y="425"/>
                </a:lnTo>
                <a:lnTo>
                  <a:pt x="1257" y="436"/>
                </a:lnTo>
                <a:lnTo>
                  <a:pt x="1269" y="436"/>
                </a:lnTo>
                <a:lnTo>
                  <a:pt x="1269" y="448"/>
                </a:lnTo>
                <a:lnTo>
                  <a:pt x="1288" y="448"/>
                </a:lnTo>
                <a:lnTo>
                  <a:pt x="1288" y="463"/>
                </a:lnTo>
                <a:lnTo>
                  <a:pt x="1295" y="463"/>
                </a:lnTo>
                <a:lnTo>
                  <a:pt x="1295" y="489"/>
                </a:lnTo>
                <a:lnTo>
                  <a:pt x="1307" y="489"/>
                </a:lnTo>
                <a:lnTo>
                  <a:pt x="1307" y="508"/>
                </a:lnTo>
                <a:lnTo>
                  <a:pt x="1462" y="508"/>
                </a:lnTo>
                <a:lnTo>
                  <a:pt x="1462" y="622"/>
                </a:lnTo>
                <a:lnTo>
                  <a:pt x="1655" y="622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Freeform 28">
            <a:extLst>
              <a:ext uri="{FF2B5EF4-FFF2-40B4-BE49-F238E27FC236}">
                <a16:creationId xmlns:a16="http://schemas.microsoft.com/office/drawing/2014/main" id="{B48CA2A8-3987-DB4D-89F9-B8E65C5A0F4C}"/>
              </a:ext>
            </a:extLst>
          </p:cNvPr>
          <p:cNvSpPr>
            <a:spLocks/>
          </p:cNvSpPr>
          <p:nvPr/>
        </p:nvSpPr>
        <p:spPr bwMode="auto">
          <a:xfrm>
            <a:off x="6115929" y="3472115"/>
            <a:ext cx="1478099" cy="427665"/>
          </a:xfrm>
          <a:custGeom>
            <a:avLst/>
            <a:gdLst>
              <a:gd name="T0" fmla="*/ 364 w 1564"/>
              <a:gd name="T1" fmla="*/ 0 h 341"/>
              <a:gd name="T2" fmla="*/ 398 w 1564"/>
              <a:gd name="T3" fmla="*/ 7 h 341"/>
              <a:gd name="T4" fmla="*/ 420 w 1564"/>
              <a:gd name="T5" fmla="*/ 11 h 341"/>
              <a:gd name="T6" fmla="*/ 477 w 1564"/>
              <a:gd name="T7" fmla="*/ 15 h 341"/>
              <a:gd name="T8" fmla="*/ 481 w 1564"/>
              <a:gd name="T9" fmla="*/ 22 h 341"/>
              <a:gd name="T10" fmla="*/ 489 w 1564"/>
              <a:gd name="T11" fmla="*/ 26 h 341"/>
              <a:gd name="T12" fmla="*/ 564 w 1564"/>
              <a:gd name="T13" fmla="*/ 34 h 341"/>
              <a:gd name="T14" fmla="*/ 572 w 1564"/>
              <a:gd name="T15" fmla="*/ 38 h 341"/>
              <a:gd name="T16" fmla="*/ 667 w 1564"/>
              <a:gd name="T17" fmla="*/ 45 h 341"/>
              <a:gd name="T18" fmla="*/ 670 w 1564"/>
              <a:gd name="T19" fmla="*/ 57 h 341"/>
              <a:gd name="T20" fmla="*/ 704 w 1564"/>
              <a:gd name="T21" fmla="*/ 68 h 341"/>
              <a:gd name="T22" fmla="*/ 761 w 1564"/>
              <a:gd name="T23" fmla="*/ 76 h 341"/>
              <a:gd name="T24" fmla="*/ 803 w 1564"/>
              <a:gd name="T25" fmla="*/ 79 h 341"/>
              <a:gd name="T26" fmla="*/ 841 w 1564"/>
              <a:gd name="T27" fmla="*/ 87 h 341"/>
              <a:gd name="T28" fmla="*/ 848 w 1564"/>
              <a:gd name="T29" fmla="*/ 91 h 341"/>
              <a:gd name="T30" fmla="*/ 890 w 1564"/>
              <a:gd name="T31" fmla="*/ 98 h 341"/>
              <a:gd name="T32" fmla="*/ 905 w 1564"/>
              <a:gd name="T33" fmla="*/ 110 h 341"/>
              <a:gd name="T34" fmla="*/ 913 w 1564"/>
              <a:gd name="T35" fmla="*/ 114 h 341"/>
              <a:gd name="T36" fmla="*/ 920 w 1564"/>
              <a:gd name="T37" fmla="*/ 125 h 341"/>
              <a:gd name="T38" fmla="*/ 958 w 1564"/>
              <a:gd name="T39" fmla="*/ 136 h 341"/>
              <a:gd name="T40" fmla="*/ 970 w 1564"/>
              <a:gd name="T41" fmla="*/ 144 h 341"/>
              <a:gd name="T42" fmla="*/ 985 w 1564"/>
              <a:gd name="T43" fmla="*/ 148 h 341"/>
              <a:gd name="T44" fmla="*/ 996 w 1564"/>
              <a:gd name="T45" fmla="*/ 159 h 341"/>
              <a:gd name="T46" fmla="*/ 1000 w 1564"/>
              <a:gd name="T47" fmla="*/ 167 h 341"/>
              <a:gd name="T48" fmla="*/ 1026 w 1564"/>
              <a:gd name="T49" fmla="*/ 178 h 341"/>
              <a:gd name="T50" fmla="*/ 1030 w 1564"/>
              <a:gd name="T51" fmla="*/ 189 h 341"/>
              <a:gd name="T52" fmla="*/ 1042 w 1564"/>
              <a:gd name="T53" fmla="*/ 205 h 341"/>
              <a:gd name="T54" fmla="*/ 1053 w 1564"/>
              <a:gd name="T55" fmla="*/ 216 h 341"/>
              <a:gd name="T56" fmla="*/ 1060 w 1564"/>
              <a:gd name="T57" fmla="*/ 231 h 341"/>
              <a:gd name="T58" fmla="*/ 1064 w 1564"/>
              <a:gd name="T59" fmla="*/ 239 h 341"/>
              <a:gd name="T60" fmla="*/ 1068 w 1564"/>
              <a:gd name="T61" fmla="*/ 246 h 341"/>
              <a:gd name="T62" fmla="*/ 1095 w 1564"/>
              <a:gd name="T63" fmla="*/ 258 h 341"/>
              <a:gd name="T64" fmla="*/ 1098 w 1564"/>
              <a:gd name="T65" fmla="*/ 269 h 341"/>
              <a:gd name="T66" fmla="*/ 1113 w 1564"/>
              <a:gd name="T67" fmla="*/ 281 h 341"/>
              <a:gd name="T68" fmla="*/ 1144 w 1564"/>
              <a:gd name="T69" fmla="*/ 292 h 341"/>
              <a:gd name="T70" fmla="*/ 1295 w 1564"/>
              <a:gd name="T71" fmla="*/ 311 h 341"/>
              <a:gd name="T72" fmla="*/ 1564 w 1564"/>
              <a:gd name="T73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64" h="341">
                <a:moveTo>
                  <a:pt x="0" y="0"/>
                </a:moveTo>
                <a:lnTo>
                  <a:pt x="364" y="0"/>
                </a:lnTo>
                <a:lnTo>
                  <a:pt x="364" y="7"/>
                </a:lnTo>
                <a:lnTo>
                  <a:pt x="398" y="7"/>
                </a:lnTo>
                <a:lnTo>
                  <a:pt x="398" y="11"/>
                </a:lnTo>
                <a:lnTo>
                  <a:pt x="420" y="11"/>
                </a:lnTo>
                <a:lnTo>
                  <a:pt x="420" y="15"/>
                </a:lnTo>
                <a:lnTo>
                  <a:pt x="477" y="15"/>
                </a:lnTo>
                <a:lnTo>
                  <a:pt x="477" y="22"/>
                </a:lnTo>
                <a:lnTo>
                  <a:pt x="481" y="22"/>
                </a:lnTo>
                <a:lnTo>
                  <a:pt x="481" y="26"/>
                </a:lnTo>
                <a:lnTo>
                  <a:pt x="489" y="26"/>
                </a:lnTo>
                <a:lnTo>
                  <a:pt x="489" y="34"/>
                </a:lnTo>
                <a:lnTo>
                  <a:pt x="564" y="34"/>
                </a:lnTo>
                <a:lnTo>
                  <a:pt x="564" y="38"/>
                </a:lnTo>
                <a:lnTo>
                  <a:pt x="572" y="38"/>
                </a:lnTo>
                <a:lnTo>
                  <a:pt x="572" y="45"/>
                </a:lnTo>
                <a:lnTo>
                  <a:pt x="667" y="45"/>
                </a:lnTo>
                <a:lnTo>
                  <a:pt x="667" y="57"/>
                </a:lnTo>
                <a:lnTo>
                  <a:pt x="670" y="57"/>
                </a:lnTo>
                <a:lnTo>
                  <a:pt x="670" y="68"/>
                </a:lnTo>
                <a:lnTo>
                  <a:pt x="704" y="68"/>
                </a:lnTo>
                <a:lnTo>
                  <a:pt x="704" y="76"/>
                </a:lnTo>
                <a:lnTo>
                  <a:pt x="761" y="76"/>
                </a:lnTo>
                <a:lnTo>
                  <a:pt x="761" y="79"/>
                </a:lnTo>
                <a:lnTo>
                  <a:pt x="803" y="79"/>
                </a:lnTo>
                <a:lnTo>
                  <a:pt x="803" y="87"/>
                </a:lnTo>
                <a:lnTo>
                  <a:pt x="841" y="87"/>
                </a:lnTo>
                <a:lnTo>
                  <a:pt x="841" y="91"/>
                </a:lnTo>
                <a:lnTo>
                  <a:pt x="848" y="91"/>
                </a:lnTo>
                <a:lnTo>
                  <a:pt x="848" y="98"/>
                </a:lnTo>
                <a:lnTo>
                  <a:pt x="890" y="98"/>
                </a:lnTo>
                <a:lnTo>
                  <a:pt x="890" y="110"/>
                </a:lnTo>
                <a:lnTo>
                  <a:pt x="905" y="110"/>
                </a:lnTo>
                <a:lnTo>
                  <a:pt x="905" y="114"/>
                </a:lnTo>
                <a:lnTo>
                  <a:pt x="913" y="114"/>
                </a:lnTo>
                <a:lnTo>
                  <a:pt x="913" y="125"/>
                </a:lnTo>
                <a:lnTo>
                  <a:pt x="920" y="125"/>
                </a:lnTo>
                <a:lnTo>
                  <a:pt x="920" y="136"/>
                </a:lnTo>
                <a:lnTo>
                  <a:pt x="958" y="136"/>
                </a:lnTo>
                <a:lnTo>
                  <a:pt x="958" y="144"/>
                </a:lnTo>
                <a:lnTo>
                  <a:pt x="970" y="144"/>
                </a:lnTo>
                <a:lnTo>
                  <a:pt x="970" y="148"/>
                </a:lnTo>
                <a:lnTo>
                  <a:pt x="985" y="148"/>
                </a:lnTo>
                <a:lnTo>
                  <a:pt x="985" y="159"/>
                </a:lnTo>
                <a:lnTo>
                  <a:pt x="996" y="159"/>
                </a:lnTo>
                <a:lnTo>
                  <a:pt x="996" y="167"/>
                </a:lnTo>
                <a:lnTo>
                  <a:pt x="1000" y="167"/>
                </a:lnTo>
                <a:lnTo>
                  <a:pt x="1000" y="178"/>
                </a:lnTo>
                <a:lnTo>
                  <a:pt x="1026" y="178"/>
                </a:lnTo>
                <a:lnTo>
                  <a:pt x="1026" y="189"/>
                </a:lnTo>
                <a:lnTo>
                  <a:pt x="1030" y="189"/>
                </a:lnTo>
                <a:lnTo>
                  <a:pt x="1030" y="205"/>
                </a:lnTo>
                <a:lnTo>
                  <a:pt x="1042" y="205"/>
                </a:lnTo>
                <a:lnTo>
                  <a:pt x="1042" y="216"/>
                </a:lnTo>
                <a:lnTo>
                  <a:pt x="1053" y="216"/>
                </a:lnTo>
                <a:lnTo>
                  <a:pt x="1053" y="231"/>
                </a:lnTo>
                <a:lnTo>
                  <a:pt x="1060" y="231"/>
                </a:lnTo>
                <a:lnTo>
                  <a:pt x="1060" y="239"/>
                </a:lnTo>
                <a:lnTo>
                  <a:pt x="1064" y="239"/>
                </a:lnTo>
                <a:lnTo>
                  <a:pt x="1064" y="246"/>
                </a:lnTo>
                <a:lnTo>
                  <a:pt x="1068" y="246"/>
                </a:lnTo>
                <a:lnTo>
                  <a:pt x="1068" y="258"/>
                </a:lnTo>
                <a:lnTo>
                  <a:pt x="1095" y="258"/>
                </a:lnTo>
                <a:lnTo>
                  <a:pt x="1095" y="269"/>
                </a:lnTo>
                <a:lnTo>
                  <a:pt x="1098" y="269"/>
                </a:lnTo>
                <a:lnTo>
                  <a:pt x="1098" y="281"/>
                </a:lnTo>
                <a:lnTo>
                  <a:pt x="1113" y="281"/>
                </a:lnTo>
                <a:lnTo>
                  <a:pt x="1113" y="292"/>
                </a:lnTo>
                <a:lnTo>
                  <a:pt x="1144" y="292"/>
                </a:lnTo>
                <a:lnTo>
                  <a:pt x="1144" y="311"/>
                </a:lnTo>
                <a:lnTo>
                  <a:pt x="1295" y="311"/>
                </a:lnTo>
                <a:lnTo>
                  <a:pt x="1295" y="341"/>
                </a:lnTo>
                <a:lnTo>
                  <a:pt x="1564" y="341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Freeform 29">
            <a:extLst>
              <a:ext uri="{FF2B5EF4-FFF2-40B4-BE49-F238E27FC236}">
                <a16:creationId xmlns:a16="http://schemas.microsoft.com/office/drawing/2014/main" id="{24569571-490A-9146-AB40-8F1181394BBA}"/>
              </a:ext>
            </a:extLst>
          </p:cNvPr>
          <p:cNvSpPr>
            <a:spLocks/>
          </p:cNvSpPr>
          <p:nvPr/>
        </p:nvSpPr>
        <p:spPr bwMode="auto">
          <a:xfrm>
            <a:off x="6115929" y="3472115"/>
            <a:ext cx="1321217" cy="194393"/>
          </a:xfrm>
          <a:custGeom>
            <a:avLst/>
            <a:gdLst>
              <a:gd name="T0" fmla="*/ 0 w 1398"/>
              <a:gd name="T1" fmla="*/ 0 h 155"/>
              <a:gd name="T2" fmla="*/ 364 w 1398"/>
              <a:gd name="T3" fmla="*/ 0 h 155"/>
              <a:gd name="T4" fmla="*/ 364 w 1398"/>
              <a:gd name="T5" fmla="*/ 45 h 155"/>
              <a:gd name="T6" fmla="*/ 761 w 1398"/>
              <a:gd name="T7" fmla="*/ 45 h 155"/>
              <a:gd name="T8" fmla="*/ 761 w 1398"/>
              <a:gd name="T9" fmla="*/ 83 h 155"/>
              <a:gd name="T10" fmla="*/ 1064 w 1398"/>
              <a:gd name="T11" fmla="*/ 83 h 155"/>
              <a:gd name="T12" fmla="*/ 1064 w 1398"/>
              <a:gd name="T13" fmla="*/ 155 h 155"/>
              <a:gd name="T14" fmla="*/ 1398 w 1398"/>
              <a:gd name="T15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8" h="155">
                <a:moveTo>
                  <a:pt x="0" y="0"/>
                </a:moveTo>
                <a:lnTo>
                  <a:pt x="364" y="0"/>
                </a:lnTo>
                <a:lnTo>
                  <a:pt x="364" y="45"/>
                </a:lnTo>
                <a:lnTo>
                  <a:pt x="761" y="45"/>
                </a:lnTo>
                <a:lnTo>
                  <a:pt x="761" y="83"/>
                </a:lnTo>
                <a:lnTo>
                  <a:pt x="1064" y="83"/>
                </a:lnTo>
                <a:lnTo>
                  <a:pt x="1064" y="155"/>
                </a:lnTo>
                <a:lnTo>
                  <a:pt x="1398" y="155"/>
                </a:lnTo>
              </a:path>
            </a:pathLst>
          </a:custGeom>
          <a:noFill/>
          <a:ln w="1905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68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E4B302-BD61-4F5C-8BFB-3593C5DC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0ABAE9-9CC0-4194-81D7-D404E41C7DC4}"/>
              </a:ext>
            </a:extLst>
          </p:cNvPr>
          <p:cNvSpPr/>
          <p:nvPr/>
        </p:nvSpPr>
        <p:spPr>
          <a:xfrm>
            <a:off x="5868080" y="5324692"/>
            <a:ext cx="2562493" cy="330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9" name="Rectangle 8"/>
          <p:cNvSpPr/>
          <p:nvPr/>
        </p:nvSpPr>
        <p:spPr>
          <a:xfrm>
            <a:off x="290898" y="2040350"/>
            <a:ext cx="5373513" cy="3702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768" y="1335371"/>
            <a:ext cx="7706464" cy="800606"/>
          </a:xfrm>
        </p:spPr>
        <p:txBody>
          <a:bodyPr>
            <a:noAutofit/>
          </a:bodyPr>
          <a:lstStyle/>
          <a:p>
            <a:pPr algn="ctr"/>
            <a:r>
              <a:rPr lang="cs-CZ" sz="4136" b="1" dirty="0">
                <a:solidFill>
                  <a:srgbClr val="14475B"/>
                </a:solidFill>
                <a:latin typeface="+mn-lt"/>
              </a:rPr>
              <a:t>Kazuistika pacienta mCRPC </a:t>
            </a:r>
            <a:br>
              <a:rPr lang="cs-CZ" sz="4136" b="1" dirty="0">
                <a:solidFill>
                  <a:srgbClr val="14475B"/>
                </a:solidFill>
                <a:latin typeface="+mn-lt"/>
              </a:rPr>
            </a:br>
            <a:r>
              <a:rPr lang="cs-CZ" sz="4136" b="1" dirty="0">
                <a:solidFill>
                  <a:srgbClr val="14475B"/>
                </a:solidFill>
                <a:latin typeface="+mn-lt"/>
              </a:rPr>
              <a:t>v pre-chemo indikaci</a:t>
            </a:r>
            <a:br>
              <a:rPr lang="sk-SK" sz="4136" dirty="0">
                <a:solidFill>
                  <a:srgbClr val="14475B"/>
                </a:solidFill>
                <a:latin typeface="+mn-lt"/>
              </a:rPr>
            </a:br>
            <a:endParaRPr lang="cs-CZ" sz="4136" dirty="0">
              <a:solidFill>
                <a:srgbClr val="14475B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0365" y="2031075"/>
            <a:ext cx="4159059" cy="766104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2000" dirty="0">
                <a:solidFill>
                  <a:srgbClr val="14475B"/>
                </a:solidFill>
              </a:rPr>
              <a:t>Vývoj PSA během léčby </a:t>
            </a:r>
            <a:r>
              <a:rPr lang="cs-CZ" sz="2000" dirty="0" err="1">
                <a:solidFill>
                  <a:srgbClr val="14475B"/>
                </a:solidFill>
              </a:rPr>
              <a:t>abirateronem</a:t>
            </a:r>
            <a:endParaRPr lang="cs-CZ" sz="2000" dirty="0">
              <a:solidFill>
                <a:srgbClr val="14475B"/>
              </a:solidFill>
            </a:endParaRPr>
          </a:p>
          <a:p>
            <a:pPr>
              <a:lnSpc>
                <a:spcPct val="60000"/>
              </a:lnSpc>
            </a:pPr>
            <a:r>
              <a:rPr lang="cs-CZ" sz="2000" dirty="0">
                <a:solidFill>
                  <a:srgbClr val="14475B"/>
                </a:solidFill>
              </a:rPr>
              <a:t>s </a:t>
            </a:r>
            <a:r>
              <a:rPr lang="cs-CZ" sz="2000" dirty="0" err="1">
                <a:solidFill>
                  <a:srgbClr val="14475B"/>
                </a:solidFill>
              </a:rPr>
              <a:t>prednisonem</a:t>
            </a:r>
            <a:r>
              <a:rPr lang="cs-CZ" sz="2000" dirty="0">
                <a:solidFill>
                  <a:srgbClr val="14475B"/>
                </a:solidFill>
              </a:rPr>
              <a:t>  11/2015 - 5/2019</a:t>
            </a:r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3160961"/>
              </p:ext>
            </p:extLst>
          </p:nvPr>
        </p:nvGraphicFramePr>
        <p:xfrm>
          <a:off x="235513" y="2635949"/>
          <a:ext cx="5216126" cy="304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528891" y="2260901"/>
            <a:ext cx="3489326" cy="3174593"/>
          </a:xfrm>
          <a:prstGeom prst="rect">
            <a:avLst/>
          </a:prstGeom>
          <a:solidFill>
            <a:srgbClr val="1C65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01365-C1C3-473A-96A1-326E182412B0}"/>
              </a:ext>
            </a:extLst>
          </p:cNvPr>
          <p:cNvSpPr/>
          <p:nvPr/>
        </p:nvSpPr>
        <p:spPr>
          <a:xfrm>
            <a:off x="5790195" y="2455694"/>
            <a:ext cx="307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30% pokles PSA ve 4. týdnu léčby abirateronem je asociovaný s delším 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celkovým přežitím (OS): 25.8 vs. 15,1 měs.                  </a:t>
            </a:r>
            <a:r>
              <a:rPr lang="en-US" sz="2000" dirty="0">
                <a:solidFill>
                  <a:schemeClr val="bg1"/>
                </a:solidFill>
              </a:rPr>
              <a:t>HR 0.47, p &lt; 0.001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</a:p>
          <a:p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A7999-E55B-4D16-B9A6-2B452D02270A}"/>
              </a:ext>
            </a:extLst>
          </p:cNvPr>
          <p:cNvSpPr txBox="1"/>
          <p:nvPr/>
        </p:nvSpPr>
        <p:spPr>
          <a:xfrm>
            <a:off x="5790195" y="5468412"/>
            <a:ext cx="2054351" cy="20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2" dirty="0"/>
              <a:t>Rescigno P. et al. </a:t>
            </a:r>
            <a:r>
              <a:rPr lang="en-US" sz="752" dirty="0"/>
              <a:t>E</a:t>
            </a:r>
            <a:r>
              <a:rPr lang="cs-CZ" sz="752" dirty="0"/>
              <a:t>ur Urol</a:t>
            </a:r>
            <a:r>
              <a:rPr lang="en-US" sz="752" dirty="0"/>
              <a:t> 70</a:t>
            </a:r>
            <a:r>
              <a:rPr lang="cs-CZ" sz="752" dirty="0"/>
              <a:t>: </a:t>
            </a:r>
            <a:r>
              <a:rPr lang="en-US" sz="752" dirty="0"/>
              <a:t>2016</a:t>
            </a:r>
            <a:r>
              <a:rPr lang="cs-CZ" sz="752" dirty="0"/>
              <a:t>, </a:t>
            </a:r>
            <a:r>
              <a:rPr lang="en-US" sz="752" dirty="0"/>
              <a:t>724–731</a:t>
            </a:r>
            <a:r>
              <a:rPr lang="cs-CZ" sz="752" dirty="0"/>
              <a:t>.</a:t>
            </a:r>
            <a:endParaRPr lang="sk-SK" sz="752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1097C2-D90B-4B23-8A83-DC1E8B4E5475}"/>
              </a:ext>
            </a:extLst>
          </p:cNvPr>
          <p:cNvSpPr/>
          <p:nvPr/>
        </p:nvSpPr>
        <p:spPr>
          <a:xfrm>
            <a:off x="923599" y="2044602"/>
            <a:ext cx="4583425" cy="3830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</p:spTree>
    <p:extLst>
      <p:ext uri="{BB962C8B-B14F-4D97-AF65-F5344CB8AC3E}">
        <p14:creationId xmlns:p14="http://schemas.microsoft.com/office/powerpoint/2010/main" val="1714627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2C1AA-B1E9-41CA-BAC0-A1EBECA4B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19566A-A3FD-4FBD-B5E9-40D68B76F804}"/>
              </a:ext>
            </a:extLst>
          </p:cNvPr>
          <p:cNvSpPr/>
          <p:nvPr/>
        </p:nvSpPr>
        <p:spPr>
          <a:xfrm>
            <a:off x="412503" y="5120875"/>
            <a:ext cx="8233724" cy="611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774" y="1186966"/>
            <a:ext cx="8148453" cy="1432657"/>
          </a:xfrm>
        </p:spPr>
        <p:txBody>
          <a:bodyPr>
            <a:noAutofit/>
          </a:bodyPr>
          <a:lstStyle/>
          <a:p>
            <a:pPr algn="ctr"/>
            <a:r>
              <a:rPr lang="cs-CZ" sz="3008" b="1" dirty="0">
                <a:solidFill>
                  <a:srgbClr val="14475B"/>
                </a:solidFill>
                <a:latin typeface="+mn-lt"/>
              </a:rPr>
              <a:t>Dosahuje abirateron v kombinaci s prednisonem                v běžné klinické praxi podobných výsledků </a:t>
            </a:r>
            <a:br>
              <a:rPr lang="cs-CZ" sz="3008" b="1" dirty="0">
                <a:solidFill>
                  <a:srgbClr val="14475B"/>
                </a:solidFill>
                <a:latin typeface="+mn-lt"/>
              </a:rPr>
            </a:br>
            <a:r>
              <a:rPr lang="cs-CZ" sz="3008" b="1" dirty="0">
                <a:solidFill>
                  <a:srgbClr val="14475B"/>
                </a:solidFill>
                <a:latin typeface="+mn-lt"/>
              </a:rPr>
              <a:t>jako v rámci klinického hodnocení?   </a:t>
            </a:r>
            <a:br>
              <a:rPr lang="cs-CZ" sz="3008" b="1" dirty="0">
                <a:solidFill>
                  <a:srgbClr val="14475B"/>
                </a:solidFill>
                <a:latin typeface="+mn-lt"/>
              </a:rPr>
            </a:br>
            <a:endParaRPr lang="cs-CZ" sz="3008" b="1" dirty="0">
              <a:solidFill>
                <a:srgbClr val="14475B"/>
              </a:solidFill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368680"/>
              </p:ext>
            </p:extLst>
          </p:nvPr>
        </p:nvGraphicFramePr>
        <p:xfrm>
          <a:off x="89437" y="2521305"/>
          <a:ext cx="8642059" cy="273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405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Medián</a:t>
                      </a:r>
                      <a:r>
                        <a:rPr lang="cs-CZ" sz="1600" baseline="0" dirty="0"/>
                        <a:t> l</a:t>
                      </a:r>
                      <a:r>
                        <a:rPr lang="cs-CZ" sz="1600" dirty="0"/>
                        <a:t>éčby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měsíce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Oddálení chemoterapie</a:t>
                      </a:r>
                    </a:p>
                    <a:p>
                      <a:pPr algn="ctr"/>
                      <a:r>
                        <a:rPr lang="cs-CZ" sz="1600" dirty="0"/>
                        <a:t>měsíce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Nežádoucí účinky 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Doba do zhoršení PS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47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62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Studie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COU-AA-302</a:t>
                      </a:r>
                      <a:r>
                        <a:rPr lang="cs-CZ" sz="16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  13,8 měs. </a:t>
                      </a:r>
                    </a:p>
                    <a:p>
                      <a:pPr algn="ctr"/>
                      <a:r>
                        <a:rPr lang="sk-SK" sz="1400" dirty="0"/>
                        <a:t>IQR 8,3–27,4</a:t>
                      </a:r>
                      <a:endParaRPr lang="cs-CZ" sz="14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o 9,7 měs.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26,5 m. vs. 16,8 m</a:t>
                      </a:r>
                      <a:endParaRPr lang="cs-CZ" sz="1400" b="1" dirty="0"/>
                    </a:p>
                    <a:p>
                      <a:pPr algn="ctr"/>
                      <a:endParaRPr lang="cs-CZ" sz="14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elevace</a:t>
                      </a:r>
                      <a:r>
                        <a:rPr lang="cs-CZ" sz="1400" baseline="0" dirty="0"/>
                        <a:t> JT</a:t>
                      </a:r>
                      <a:r>
                        <a:rPr lang="cs-CZ" sz="1400" dirty="0"/>
                        <a:t> </a:t>
                      </a:r>
                    </a:p>
                    <a:p>
                      <a:pPr algn="ctr"/>
                      <a:r>
                        <a:rPr lang="cs-CZ" sz="1400" b="1" dirty="0"/>
                        <a:t>G 1-2: </a:t>
                      </a:r>
                      <a:r>
                        <a:rPr lang="cs-CZ" sz="1400" dirty="0"/>
                        <a:t>ALT 7%, AST 9%, vs. 4% placebo</a:t>
                      </a:r>
                    </a:p>
                    <a:p>
                      <a:pPr algn="ctr"/>
                      <a:r>
                        <a:rPr lang="cs-CZ" sz="1400" b="1" dirty="0"/>
                        <a:t>G 3+: </a:t>
                      </a:r>
                      <a:r>
                        <a:rPr lang="cs-CZ" sz="1400" dirty="0"/>
                        <a:t>ALT 5%, AST 3%, </a:t>
                      </a:r>
                    </a:p>
                    <a:p>
                      <a:pPr algn="ctr"/>
                      <a:r>
                        <a:rPr lang="cs-CZ" sz="1400" dirty="0"/>
                        <a:t>vs. &lt; 1%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benefit 1,4měs.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/>
                        <a:t>12,3m vs. 10,9m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4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0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Kazuistika</a:t>
                      </a:r>
                    </a:p>
                    <a:p>
                      <a:pPr algn="ctr"/>
                      <a:r>
                        <a:rPr lang="cs-CZ" sz="1600" b="1" dirty="0"/>
                        <a:t>k</a:t>
                      </a:r>
                      <a:r>
                        <a:rPr lang="cs-CZ" sz="1600" b="1" baseline="0" dirty="0"/>
                        <a:t> 5.2019</a:t>
                      </a:r>
                      <a:endParaRPr lang="cs-CZ" sz="1600" b="1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  </a:t>
                      </a:r>
                      <a:endParaRPr lang="cs-CZ" sz="1600" baseline="0" dirty="0"/>
                    </a:p>
                    <a:p>
                      <a:pPr algn="ctr"/>
                      <a:r>
                        <a:rPr lang="cs-CZ" sz="1600" baseline="0" dirty="0"/>
                        <a:t>        42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 42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 anemie</a:t>
                      </a:r>
                      <a:r>
                        <a:rPr lang="cs-CZ" sz="1600" baseline="0" dirty="0"/>
                        <a:t>   G1</a:t>
                      </a:r>
                    </a:p>
                    <a:p>
                      <a:pPr algn="ctr"/>
                      <a:r>
                        <a:rPr lang="cs-CZ" sz="1600" baseline="0" dirty="0"/>
                        <a:t> AST, ALT  G1</a:t>
                      </a:r>
                      <a:endParaRPr lang="cs-CZ" sz="1600" dirty="0"/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PS 0</a:t>
                      </a:r>
                    </a:p>
                  </a:txBody>
                  <a:tcPr marL="67012" marR="67012" marT="33506" marB="335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45999" y="5502477"/>
            <a:ext cx="8850414" cy="20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752" dirty="0"/>
              <a:t>Ryan CJ, Smith MR, de Bono JS et al. N Engl J Med 2013; 368(2): 138-48.. </a:t>
            </a:r>
            <a:r>
              <a:rPr lang="cs-CZ" sz="752" dirty="0" err="1"/>
              <a:t>Rathkopf</a:t>
            </a:r>
            <a:r>
              <a:rPr lang="cs-CZ" sz="752" dirty="0"/>
              <a:t> D. et al. </a:t>
            </a:r>
            <a:r>
              <a:rPr lang="fr-FR" sz="752" dirty="0"/>
              <a:t>Lancet </a:t>
            </a:r>
            <a:r>
              <a:rPr lang="fr-FR" sz="752" dirty="0" err="1"/>
              <a:t>Oncol</a:t>
            </a:r>
            <a:r>
              <a:rPr lang="fr-FR" sz="752" dirty="0"/>
              <a:t> 2012; 13: 983–92</a:t>
            </a:r>
            <a:r>
              <a:rPr lang="cs-CZ" sz="752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D6C9F-3959-4607-875A-1BF52D6EA7B6}"/>
              </a:ext>
            </a:extLst>
          </p:cNvPr>
          <p:cNvSpPr txBox="1"/>
          <p:nvPr/>
        </p:nvSpPr>
        <p:spPr>
          <a:xfrm>
            <a:off x="359235" y="5278626"/>
            <a:ext cx="837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*COU-AA-301: Anemie: všechny stupně (G1-5): ABI + PRED: 25%, vs. Placebo + PRED: 28%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0428D-78E0-4673-B04A-62B11129D044}"/>
              </a:ext>
            </a:extLst>
          </p:cNvPr>
          <p:cNvSpPr/>
          <p:nvPr/>
        </p:nvSpPr>
        <p:spPr>
          <a:xfrm>
            <a:off x="996081" y="2521305"/>
            <a:ext cx="7150251" cy="34681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A5C06-27CD-49FE-8FAD-04B030F0B781}"/>
              </a:ext>
            </a:extLst>
          </p:cNvPr>
          <p:cNvSpPr/>
          <p:nvPr/>
        </p:nvSpPr>
        <p:spPr>
          <a:xfrm>
            <a:off x="89437" y="3324509"/>
            <a:ext cx="8963540" cy="1927234"/>
          </a:xfrm>
          <a:prstGeom prst="rect">
            <a:avLst/>
          </a:prstGeom>
          <a:noFill/>
          <a:ln>
            <a:solidFill>
              <a:srgbClr val="C1C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569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67B79-AC70-470E-AF82-ABD00427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Nemoc s malým/velkým objemem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8B6D5-E205-4054-B1F5-4AEF4887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Karcinom s velkým objemem choroby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více než 4 místa metastatického kostního postižení  -  mimo axiální skelet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jaterní/plicní metastázy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874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4889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Nebojme se léčit starší nemocné </a:t>
            </a:r>
            <a:br>
              <a:rPr lang="cs-CZ" sz="3200" b="1" dirty="0"/>
            </a:br>
            <a:r>
              <a:rPr lang="cs-CZ" sz="3200" b="1" dirty="0"/>
              <a:t>v </a:t>
            </a:r>
            <a:r>
              <a:rPr lang="cs-CZ" sz="3200" b="1" dirty="0" err="1"/>
              <a:t>pre-chemoindikaci</a:t>
            </a:r>
            <a:r>
              <a:rPr lang="cs-CZ" sz="3200" b="1" dirty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lvl="1" indent="-342900">
              <a:spcAft>
                <a:spcPts val="600"/>
              </a:spcAft>
            </a:pPr>
            <a:endParaRPr lang="cs-CZ" sz="3800" dirty="0"/>
          </a:p>
          <a:p>
            <a:pPr marL="342900" lvl="1" indent="-342900">
              <a:spcAft>
                <a:spcPts val="600"/>
              </a:spcAft>
            </a:pPr>
            <a:r>
              <a:rPr lang="cs-CZ" sz="3800" dirty="0" err="1"/>
              <a:t>Enzalutamid</a:t>
            </a:r>
            <a:r>
              <a:rPr lang="cs-CZ" sz="3800" dirty="0"/>
              <a:t>  ukázal signifikantní účinnost jak u mladších tak u starších nemocných</a:t>
            </a:r>
            <a:endParaRPr lang="en-GB" sz="3800" dirty="0"/>
          </a:p>
          <a:p>
            <a:pPr lvl="1">
              <a:spcAft>
                <a:spcPts val="600"/>
              </a:spcAft>
            </a:pPr>
            <a:r>
              <a:rPr lang="cs-CZ" sz="3800" dirty="0"/>
              <a:t>Celkové přežití</a:t>
            </a:r>
            <a:r>
              <a:rPr lang="en-GB" sz="3800" dirty="0"/>
              <a:t>:</a:t>
            </a:r>
          </a:p>
          <a:p>
            <a:pPr lvl="2">
              <a:spcAft>
                <a:spcPts val="600"/>
              </a:spcAft>
            </a:pPr>
            <a:r>
              <a:rPr lang="en-GB" sz="3800" dirty="0"/>
              <a:t>&lt;75 </a:t>
            </a:r>
            <a:r>
              <a:rPr lang="cs-CZ" sz="3800" dirty="0"/>
              <a:t>let</a:t>
            </a:r>
            <a:r>
              <a:rPr lang="en-GB" sz="3800" dirty="0"/>
              <a:t>: HR=0.77 (95% CI: 0.62–0.96); p=0.0215</a:t>
            </a:r>
          </a:p>
          <a:p>
            <a:pPr lvl="2">
              <a:spcAft>
                <a:spcPts val="600"/>
              </a:spcAft>
            </a:pPr>
            <a:r>
              <a:rPr lang="en-GB" sz="3800" dirty="0"/>
              <a:t>≥75 </a:t>
            </a:r>
            <a:r>
              <a:rPr lang="cs-CZ" sz="3800" dirty="0"/>
              <a:t>let</a:t>
            </a:r>
            <a:r>
              <a:rPr lang="en-GB" sz="3800" dirty="0"/>
              <a:t>: HR=0.61 (95% CI: 0.47–0.79); p=0.0001</a:t>
            </a:r>
          </a:p>
          <a:p>
            <a:pPr lvl="1">
              <a:spcAft>
                <a:spcPts val="600"/>
              </a:spcAft>
            </a:pPr>
            <a:r>
              <a:rPr lang="en-GB" sz="3800" dirty="0"/>
              <a:t>rPFS:</a:t>
            </a:r>
          </a:p>
          <a:p>
            <a:pPr lvl="2">
              <a:spcAft>
                <a:spcPts val="600"/>
              </a:spcAft>
            </a:pPr>
            <a:r>
              <a:rPr lang="en-GB" sz="3800" dirty="0"/>
              <a:t>&lt;75 </a:t>
            </a:r>
            <a:r>
              <a:rPr lang="cs-CZ" sz="3800" dirty="0"/>
              <a:t>let</a:t>
            </a:r>
            <a:r>
              <a:rPr lang="en-GB" sz="3800" dirty="0"/>
              <a:t>: HR=0.20 (95% CI: 0.15–0.26); p&lt;0.0001 </a:t>
            </a:r>
          </a:p>
          <a:p>
            <a:pPr lvl="2">
              <a:spcAft>
                <a:spcPts val="600"/>
              </a:spcAft>
            </a:pPr>
            <a:r>
              <a:rPr lang="en-GB" sz="3800" dirty="0"/>
              <a:t>≥75 </a:t>
            </a:r>
            <a:r>
              <a:rPr lang="cs-CZ" sz="3800" dirty="0"/>
              <a:t>let</a:t>
            </a:r>
            <a:r>
              <a:rPr lang="en-GB" sz="3800" dirty="0"/>
              <a:t>: HR=0.17 (95% CI: 0.12–0.24); p&lt;0.0001</a:t>
            </a:r>
          </a:p>
          <a:p>
            <a:pPr>
              <a:spcAft>
                <a:spcPts val="600"/>
              </a:spcAft>
            </a:pPr>
            <a:r>
              <a:rPr lang="cs-CZ" sz="3800" dirty="0"/>
              <a:t>Přínos v sekundárních cílech</a:t>
            </a:r>
            <a:r>
              <a:rPr lang="en-GB" sz="3800" dirty="0"/>
              <a:t>:</a:t>
            </a:r>
          </a:p>
          <a:p>
            <a:pPr lvl="1">
              <a:spcAft>
                <a:spcPts val="600"/>
              </a:spcAft>
            </a:pPr>
            <a:r>
              <a:rPr lang="cs-CZ" sz="3800" dirty="0"/>
              <a:t>Doba do </a:t>
            </a:r>
            <a:r>
              <a:rPr lang="en-GB" sz="3800" dirty="0"/>
              <a:t>PSA </a:t>
            </a:r>
            <a:r>
              <a:rPr lang="en-GB" sz="3800" dirty="0" err="1"/>
              <a:t>progres</a:t>
            </a:r>
            <a:r>
              <a:rPr lang="cs-CZ" sz="3800" dirty="0"/>
              <a:t>e</a:t>
            </a:r>
            <a:endParaRPr lang="en-GB" sz="3800" dirty="0"/>
          </a:p>
          <a:p>
            <a:pPr lvl="1">
              <a:spcAft>
                <a:spcPts val="600"/>
              </a:spcAft>
            </a:pPr>
            <a:r>
              <a:rPr lang="cs-CZ" sz="3800" dirty="0"/>
              <a:t>Doba do první</a:t>
            </a:r>
            <a:r>
              <a:rPr lang="en-GB" sz="3800" dirty="0"/>
              <a:t> SRE</a:t>
            </a:r>
          </a:p>
          <a:p>
            <a:pPr lvl="1">
              <a:spcAft>
                <a:spcPts val="600"/>
              </a:spcAft>
            </a:pPr>
            <a:r>
              <a:rPr lang="cs-CZ" sz="3800" dirty="0"/>
              <a:t>Doba do zahájení chemoterapie</a:t>
            </a:r>
            <a:endParaRPr lang="en-GB" sz="3800" dirty="0"/>
          </a:p>
          <a:p>
            <a:pPr lvl="1">
              <a:spcAft>
                <a:spcPts val="600"/>
              </a:spcAft>
            </a:pPr>
            <a:r>
              <a:rPr lang="cs-CZ" sz="3800" dirty="0"/>
              <a:t>Doba do zhoršení kvality života</a:t>
            </a:r>
            <a:endParaRPr lang="en-GB" sz="38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da-DK" dirty="0">
                <a:solidFill>
                  <a:srgbClr val="333333"/>
                </a:solidFill>
              </a:rPr>
            </a:br>
            <a:r>
              <a:rPr lang="da-DK" dirty="0">
                <a:solidFill>
                  <a:srgbClr val="333333"/>
                </a:solidFill>
              </a:rPr>
              <a:t>mCRPC=metastatic castration-resistant prostate cancer; PSA=prostate-specific antigen; </a:t>
            </a:r>
            <a:br>
              <a:rPr lang="da-DK" dirty="0">
                <a:solidFill>
                  <a:srgbClr val="333333"/>
                </a:solidFill>
              </a:rPr>
            </a:br>
            <a:r>
              <a:rPr lang="da-DK" dirty="0">
                <a:solidFill>
                  <a:srgbClr val="333333"/>
                </a:solidFill>
              </a:rPr>
              <a:t>rPFS=radiographic progression-free survival; SRE=skeletal-related event.</a:t>
            </a:r>
          </a:p>
          <a:p>
            <a:r>
              <a:rPr lang="en-GB" dirty="0"/>
              <a:t>Graff JN, </a:t>
            </a:r>
            <a:r>
              <a:rPr lang="en-GB" i="1" dirty="0"/>
              <a:t>et al. </a:t>
            </a:r>
            <a:r>
              <a:rPr lang="it-IT" i="1" dirty="0"/>
              <a:t>Ann Oncol</a:t>
            </a:r>
            <a:r>
              <a:rPr lang="it-IT" dirty="0"/>
              <a:t> 2016;27:286–94</a:t>
            </a:r>
            <a:r>
              <a:rPr lang="en-GB" dirty="0"/>
              <a:t>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754758" y="-5884"/>
            <a:ext cx="2246243" cy="295200"/>
          </a:xfrm>
          <a:prstGeom prst="roundRect">
            <a:avLst>
              <a:gd name="adj" fmla="val 69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4300" indent="-114300" algn="ctr" defTabSz="725488">
              <a:spcBef>
                <a:spcPct val="10000"/>
              </a:spcBef>
              <a:defRPr/>
            </a:pPr>
            <a:endParaRPr lang="en-US" altLang="zh-CN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67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902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ARTA v </a:t>
            </a:r>
            <a:r>
              <a:rPr lang="cs-CZ" sz="3200" b="1" dirty="0" err="1">
                <a:latin typeface="+mn-lt"/>
              </a:rPr>
              <a:t>pre-chemo</a:t>
            </a:r>
            <a:r>
              <a:rPr lang="cs-CZ" sz="3200" b="1" dirty="0">
                <a:latin typeface="+mn-lt"/>
              </a:rPr>
              <a:t> oddálíme podání chemoterapie</a:t>
            </a:r>
            <a:endParaRPr lang="en-US" sz="32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2139" y="6431468"/>
            <a:ext cx="7372769" cy="284333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CI=confidence interval; HR=hazard ratio.</a:t>
            </a:r>
          </a:p>
          <a:p>
            <a:r>
              <a:rPr lang="da-DK" dirty="0">
                <a:solidFill>
                  <a:srgbClr val="333333"/>
                </a:solidFill>
              </a:rPr>
              <a:t>Beer TM, </a:t>
            </a:r>
            <a:r>
              <a:rPr lang="da-DK" i="1" dirty="0">
                <a:solidFill>
                  <a:srgbClr val="333333"/>
                </a:solidFill>
              </a:rPr>
              <a:t>et al. N Engl J Med </a:t>
            </a:r>
            <a:r>
              <a:rPr lang="da-DK" dirty="0">
                <a:solidFill>
                  <a:srgbClr val="333333"/>
                </a:solidFill>
              </a:rPr>
              <a:t>2014</a:t>
            </a:r>
            <a:r>
              <a:rPr lang="en-US" dirty="0">
                <a:ea typeface="ヒラギノ角ゴ Pro W3"/>
                <a:cs typeface="ヒラギノ角ゴ Pro W3"/>
              </a:rPr>
              <a:t>;371:424–33.</a:t>
            </a:r>
            <a:endParaRPr lang="da-DK" dirty="0">
              <a:solidFill>
                <a:srgbClr val="333333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2361009" y="3438322"/>
            <a:ext cx="4131000" cy="0"/>
          </a:xfrm>
          <a:prstGeom prst="line">
            <a:avLst/>
          </a:prstGeom>
          <a:ln w="19050" cap="sq">
            <a:solidFill>
              <a:schemeClr val="accent2"/>
            </a:solidFill>
            <a:prstDash val="lg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7"/>
          <p:cNvSpPr txBox="1">
            <a:spLocks noChangeArrowheads="1"/>
          </p:cNvSpPr>
          <p:nvPr/>
        </p:nvSpPr>
        <p:spPr bwMode="auto">
          <a:xfrm>
            <a:off x="2663835" y="5157742"/>
            <a:ext cx="9137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3</a:t>
            </a:r>
          </a:p>
        </p:txBody>
      </p:sp>
      <p:sp>
        <p:nvSpPr>
          <p:cNvPr id="138" name="TextBox 9"/>
          <p:cNvSpPr txBox="1">
            <a:spLocks noChangeArrowheads="1"/>
          </p:cNvSpPr>
          <p:nvPr/>
        </p:nvSpPr>
        <p:spPr bwMode="auto">
          <a:xfrm>
            <a:off x="3019266" y="5157742"/>
            <a:ext cx="9137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6</a:t>
            </a:r>
          </a:p>
        </p:txBody>
      </p:sp>
      <p:sp>
        <p:nvSpPr>
          <p:cNvPr id="139" name="TextBox 10"/>
          <p:cNvSpPr txBox="1">
            <a:spLocks noChangeArrowheads="1"/>
          </p:cNvSpPr>
          <p:nvPr/>
        </p:nvSpPr>
        <p:spPr bwMode="auto">
          <a:xfrm>
            <a:off x="5691893" y="5157746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30</a:t>
            </a:r>
          </a:p>
        </p:txBody>
      </p:sp>
      <p:sp>
        <p:nvSpPr>
          <p:cNvPr id="140" name="TextBox 11"/>
          <p:cNvSpPr txBox="1">
            <a:spLocks noChangeArrowheads="1"/>
          </p:cNvSpPr>
          <p:nvPr/>
        </p:nvSpPr>
        <p:spPr bwMode="auto">
          <a:xfrm>
            <a:off x="6025847" y="5157746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33</a:t>
            </a:r>
          </a:p>
        </p:txBody>
      </p:sp>
      <p:sp>
        <p:nvSpPr>
          <p:cNvPr id="142" name="TextBox 13"/>
          <p:cNvSpPr txBox="1">
            <a:spLocks noChangeArrowheads="1"/>
          </p:cNvSpPr>
          <p:nvPr/>
        </p:nvSpPr>
        <p:spPr bwMode="auto">
          <a:xfrm>
            <a:off x="3632414" y="5157744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12</a:t>
            </a:r>
          </a:p>
        </p:txBody>
      </p:sp>
      <p:sp>
        <p:nvSpPr>
          <p:cNvPr id="143" name="TextBox 15"/>
          <p:cNvSpPr txBox="1">
            <a:spLocks noChangeArrowheads="1"/>
          </p:cNvSpPr>
          <p:nvPr/>
        </p:nvSpPr>
        <p:spPr bwMode="auto">
          <a:xfrm>
            <a:off x="1975777" y="1628800"/>
            <a:ext cx="3649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100</a:t>
            </a:r>
          </a:p>
        </p:txBody>
      </p:sp>
      <p:sp>
        <p:nvSpPr>
          <p:cNvPr id="144" name="TextBox 16"/>
          <p:cNvSpPr txBox="1">
            <a:spLocks noChangeArrowheads="1"/>
          </p:cNvSpPr>
          <p:nvPr/>
        </p:nvSpPr>
        <p:spPr bwMode="auto">
          <a:xfrm>
            <a:off x="2067150" y="2314600"/>
            <a:ext cx="2736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80</a:t>
            </a:r>
          </a:p>
        </p:txBody>
      </p:sp>
      <p:sp>
        <p:nvSpPr>
          <p:cNvPr id="145" name="TextBox 18"/>
          <p:cNvSpPr txBox="1">
            <a:spLocks noChangeArrowheads="1"/>
          </p:cNvSpPr>
          <p:nvPr/>
        </p:nvSpPr>
        <p:spPr bwMode="auto">
          <a:xfrm>
            <a:off x="2067150" y="3003575"/>
            <a:ext cx="2736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60</a:t>
            </a:r>
          </a:p>
        </p:txBody>
      </p:sp>
      <p:sp>
        <p:nvSpPr>
          <p:cNvPr id="146" name="TextBox 19"/>
          <p:cNvSpPr txBox="1">
            <a:spLocks noChangeArrowheads="1"/>
          </p:cNvSpPr>
          <p:nvPr/>
        </p:nvSpPr>
        <p:spPr bwMode="auto">
          <a:xfrm>
            <a:off x="2067150" y="3679850"/>
            <a:ext cx="2736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40</a:t>
            </a:r>
          </a:p>
        </p:txBody>
      </p:sp>
      <p:sp>
        <p:nvSpPr>
          <p:cNvPr id="147" name="TextBox 21"/>
          <p:cNvSpPr txBox="1">
            <a:spLocks noChangeArrowheads="1"/>
          </p:cNvSpPr>
          <p:nvPr/>
        </p:nvSpPr>
        <p:spPr bwMode="auto">
          <a:xfrm>
            <a:off x="2067150" y="4356125"/>
            <a:ext cx="2736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20</a:t>
            </a:r>
          </a:p>
        </p:txBody>
      </p:sp>
      <p:sp>
        <p:nvSpPr>
          <p:cNvPr id="148" name="TextBox 22"/>
          <p:cNvSpPr txBox="1">
            <a:spLocks noChangeArrowheads="1"/>
          </p:cNvSpPr>
          <p:nvPr/>
        </p:nvSpPr>
        <p:spPr bwMode="auto">
          <a:xfrm>
            <a:off x="2315324" y="5157742"/>
            <a:ext cx="9137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0</a:t>
            </a:r>
          </a:p>
        </p:txBody>
      </p:sp>
      <p:sp>
        <p:nvSpPr>
          <p:cNvPr id="149" name="TextBox 24"/>
          <p:cNvSpPr txBox="1">
            <a:spLocks noChangeArrowheads="1"/>
          </p:cNvSpPr>
          <p:nvPr/>
        </p:nvSpPr>
        <p:spPr bwMode="auto">
          <a:xfrm>
            <a:off x="2158520" y="5033988"/>
            <a:ext cx="1822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sz="1400" dirty="0">
                <a:solidFill>
                  <a:srgbClr val="333333"/>
                </a:solidFill>
              </a:rPr>
              <a:t>0</a:t>
            </a:r>
          </a:p>
        </p:txBody>
      </p:sp>
      <p:sp>
        <p:nvSpPr>
          <p:cNvPr id="150" name="TextBox 25"/>
          <p:cNvSpPr txBox="1">
            <a:spLocks noChangeArrowheads="1"/>
          </p:cNvSpPr>
          <p:nvPr/>
        </p:nvSpPr>
        <p:spPr bwMode="auto">
          <a:xfrm rot="16200000">
            <a:off x="16218" y="3274396"/>
            <a:ext cx="3804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90000" bIns="0" anchor="ctr">
            <a:spAutoFit/>
          </a:bodyPr>
          <a:lstStyle/>
          <a:p>
            <a:pPr algn="ctr"/>
            <a:r>
              <a:rPr lang="en-GB" altLang="en-US" sz="1400" b="1" dirty="0">
                <a:solidFill>
                  <a:srgbClr val="333333"/>
                </a:solidFill>
              </a:rPr>
              <a:t>Cytotoxic chemotherapy free (%)</a:t>
            </a:r>
          </a:p>
        </p:txBody>
      </p:sp>
      <p:sp>
        <p:nvSpPr>
          <p:cNvPr id="151" name="TextBox 47"/>
          <p:cNvSpPr txBox="1">
            <a:spLocks noChangeArrowheads="1"/>
          </p:cNvSpPr>
          <p:nvPr/>
        </p:nvSpPr>
        <p:spPr bwMode="auto">
          <a:xfrm>
            <a:off x="2328864" y="5526449"/>
            <a:ext cx="4207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GB" altLang="en-US" sz="1400" b="1" dirty="0">
                <a:solidFill>
                  <a:srgbClr val="333333"/>
                </a:solidFill>
              </a:rPr>
              <a:t>Time to event (months)</a:t>
            </a:r>
          </a:p>
        </p:txBody>
      </p:sp>
      <p:sp>
        <p:nvSpPr>
          <p:cNvPr id="152" name="TextBox 54"/>
          <p:cNvSpPr txBox="1">
            <a:spLocks noChangeArrowheads="1"/>
          </p:cNvSpPr>
          <p:nvPr/>
        </p:nvSpPr>
        <p:spPr bwMode="auto">
          <a:xfrm>
            <a:off x="3341225" y="5157743"/>
            <a:ext cx="9137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9</a:t>
            </a:r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2359819" y="1734935"/>
            <a:ext cx="1191" cy="347980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 bwMode="auto">
          <a:xfrm>
            <a:off x="2309813" y="1736522"/>
            <a:ext cx="48816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2309813" y="2427085"/>
            <a:ext cx="48816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>
            <a:off x="2309813" y="3112885"/>
            <a:ext cx="48816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2309813" y="3785985"/>
            <a:ext cx="48816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 bwMode="auto">
          <a:xfrm>
            <a:off x="2309813" y="4465435"/>
            <a:ext cx="48816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 bwMode="auto">
          <a:xfrm>
            <a:off x="2704143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 bwMode="auto">
          <a:xfrm>
            <a:off x="3064952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 bwMode="auto">
          <a:xfrm>
            <a:off x="5788621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 bwMode="auto">
          <a:xfrm>
            <a:off x="6123765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 bwMode="auto">
          <a:xfrm>
            <a:off x="3730332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 bwMode="auto">
          <a:xfrm>
            <a:off x="2309813" y="5140122"/>
            <a:ext cx="4012782" cy="6352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 bwMode="auto">
          <a:xfrm>
            <a:off x="3392270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82"/>
          <p:cNvSpPr txBox="1">
            <a:spLocks noChangeArrowheads="1"/>
          </p:cNvSpPr>
          <p:nvPr/>
        </p:nvSpPr>
        <p:spPr bwMode="auto">
          <a:xfrm>
            <a:off x="3796812" y="1998031"/>
            <a:ext cx="31515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GB" sz="1600" dirty="0">
                <a:solidFill>
                  <a:srgbClr val="333333"/>
                </a:solidFill>
              </a:rPr>
              <a:t>HR=0.35 (95% CI: 0.30–0.40); p&lt;0.001</a:t>
            </a:r>
          </a:p>
        </p:txBody>
      </p:sp>
      <p:sp>
        <p:nvSpPr>
          <p:cNvPr id="188" name="TextBox 13"/>
          <p:cNvSpPr txBox="1">
            <a:spLocks noChangeArrowheads="1"/>
          </p:cNvSpPr>
          <p:nvPr/>
        </p:nvSpPr>
        <p:spPr bwMode="auto">
          <a:xfrm>
            <a:off x="3978625" y="5157744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15</a:t>
            </a:r>
          </a:p>
        </p:txBody>
      </p:sp>
      <p:cxnSp>
        <p:nvCxnSpPr>
          <p:cNvPr id="191" name="Straight Connector 190"/>
          <p:cNvCxnSpPr/>
          <p:nvPr/>
        </p:nvCxnSpPr>
        <p:spPr bwMode="auto">
          <a:xfrm>
            <a:off x="4076543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3"/>
          <p:cNvSpPr txBox="1">
            <a:spLocks noChangeArrowheads="1"/>
          </p:cNvSpPr>
          <p:nvPr/>
        </p:nvSpPr>
        <p:spPr bwMode="auto">
          <a:xfrm>
            <a:off x="4309693" y="5157744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18</a:t>
            </a:r>
          </a:p>
        </p:txBody>
      </p:sp>
      <p:cxnSp>
        <p:nvCxnSpPr>
          <p:cNvPr id="195" name="Straight Connector 194"/>
          <p:cNvCxnSpPr/>
          <p:nvPr/>
        </p:nvCxnSpPr>
        <p:spPr bwMode="auto">
          <a:xfrm>
            <a:off x="4407611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3"/>
          <p:cNvSpPr txBox="1">
            <a:spLocks noChangeArrowheads="1"/>
          </p:cNvSpPr>
          <p:nvPr/>
        </p:nvSpPr>
        <p:spPr bwMode="auto">
          <a:xfrm>
            <a:off x="4659666" y="5157750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21</a:t>
            </a:r>
          </a:p>
        </p:txBody>
      </p:sp>
      <p:cxnSp>
        <p:nvCxnSpPr>
          <p:cNvPr id="199" name="Straight Connector 198"/>
          <p:cNvCxnSpPr/>
          <p:nvPr/>
        </p:nvCxnSpPr>
        <p:spPr bwMode="auto">
          <a:xfrm>
            <a:off x="4757584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3"/>
          <p:cNvSpPr txBox="1">
            <a:spLocks noChangeArrowheads="1"/>
          </p:cNvSpPr>
          <p:nvPr/>
        </p:nvSpPr>
        <p:spPr bwMode="auto">
          <a:xfrm>
            <a:off x="4994941" y="5157746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24</a:t>
            </a:r>
          </a:p>
        </p:txBody>
      </p:sp>
      <p:cxnSp>
        <p:nvCxnSpPr>
          <p:cNvPr id="203" name="Straight Connector 202"/>
          <p:cNvCxnSpPr/>
          <p:nvPr/>
        </p:nvCxnSpPr>
        <p:spPr bwMode="auto">
          <a:xfrm>
            <a:off x="5092859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13"/>
          <p:cNvSpPr txBox="1">
            <a:spLocks noChangeArrowheads="1"/>
          </p:cNvSpPr>
          <p:nvPr/>
        </p:nvSpPr>
        <p:spPr bwMode="auto">
          <a:xfrm>
            <a:off x="5344914" y="5157746"/>
            <a:ext cx="182742" cy="3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90000" rIns="0" bIns="0" anchor="b">
            <a:spAutoFit/>
          </a:bodyPr>
          <a:lstStyle/>
          <a:p>
            <a:pPr algn="ctr"/>
            <a:r>
              <a:rPr lang="en-GB" sz="1400" dirty="0">
                <a:solidFill>
                  <a:srgbClr val="333333"/>
                </a:solidFill>
              </a:rPr>
              <a:t>27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9898" y="5803184"/>
            <a:ext cx="4985999" cy="435491"/>
            <a:chOff x="47830" y="5803181"/>
            <a:chExt cx="8866306" cy="435491"/>
          </a:xfrm>
        </p:grpSpPr>
        <p:sp>
          <p:nvSpPr>
            <p:cNvPr id="153" name="TextBox 60"/>
            <p:cNvSpPr txBox="1">
              <a:spLocks noChangeArrowheads="1"/>
            </p:cNvSpPr>
            <p:nvPr/>
          </p:nvSpPr>
          <p:spPr bwMode="auto">
            <a:xfrm>
              <a:off x="2576138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854</a:t>
              </a:r>
            </a:p>
          </p:txBody>
        </p:sp>
        <p:sp>
          <p:nvSpPr>
            <p:cNvPr id="154" name="TextBox 62"/>
            <p:cNvSpPr txBox="1">
              <a:spLocks noChangeArrowheads="1"/>
            </p:cNvSpPr>
            <p:nvPr/>
          </p:nvSpPr>
          <p:spPr bwMode="auto">
            <a:xfrm>
              <a:off x="3195474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799</a:t>
              </a:r>
            </a:p>
          </p:txBody>
        </p:sp>
        <p:sp>
          <p:nvSpPr>
            <p:cNvPr id="155" name="TextBox 63"/>
            <p:cNvSpPr txBox="1">
              <a:spLocks noChangeArrowheads="1"/>
            </p:cNvSpPr>
            <p:nvPr/>
          </p:nvSpPr>
          <p:spPr bwMode="auto">
            <a:xfrm>
              <a:off x="8111826" y="5803181"/>
              <a:ext cx="2793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21</a:t>
              </a:r>
            </a:p>
          </p:txBody>
        </p:sp>
        <p:sp>
          <p:nvSpPr>
            <p:cNvPr id="156" name="TextBox 64"/>
            <p:cNvSpPr txBox="1">
              <a:spLocks noChangeArrowheads="1"/>
            </p:cNvSpPr>
            <p:nvPr/>
          </p:nvSpPr>
          <p:spPr bwMode="auto">
            <a:xfrm>
              <a:off x="8774459" y="5803181"/>
              <a:ext cx="13967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58" name="TextBox 66"/>
            <p:cNvSpPr txBox="1">
              <a:spLocks noChangeArrowheads="1"/>
            </p:cNvSpPr>
            <p:nvPr/>
          </p:nvSpPr>
          <p:spPr bwMode="auto">
            <a:xfrm>
              <a:off x="4378682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665</a:t>
              </a:r>
            </a:p>
          </p:txBody>
        </p:sp>
        <p:sp>
          <p:nvSpPr>
            <p:cNvPr id="159" name="TextBox 67"/>
            <p:cNvSpPr txBox="1">
              <a:spLocks noChangeArrowheads="1"/>
            </p:cNvSpPr>
            <p:nvPr/>
          </p:nvSpPr>
          <p:spPr bwMode="auto">
            <a:xfrm>
              <a:off x="1957461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872</a:t>
              </a:r>
            </a:p>
          </p:txBody>
        </p:sp>
        <p:sp>
          <p:nvSpPr>
            <p:cNvPr id="160" name="TextBox 68"/>
            <p:cNvSpPr txBox="1">
              <a:spLocks noChangeArrowheads="1"/>
            </p:cNvSpPr>
            <p:nvPr/>
          </p:nvSpPr>
          <p:spPr bwMode="auto">
            <a:xfrm>
              <a:off x="3779642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751</a:t>
              </a:r>
            </a:p>
          </p:txBody>
        </p:sp>
        <p:sp>
          <p:nvSpPr>
            <p:cNvPr id="161" name="TextBox 69"/>
            <p:cNvSpPr txBox="1">
              <a:spLocks noChangeArrowheads="1"/>
            </p:cNvSpPr>
            <p:nvPr/>
          </p:nvSpPr>
          <p:spPr bwMode="auto">
            <a:xfrm>
              <a:off x="47830" y="5803181"/>
              <a:ext cx="17708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r"/>
              <a:r>
                <a:rPr lang="en-GB" sz="1200" dirty="0">
                  <a:solidFill>
                    <a:schemeClr val="accent1"/>
                  </a:solidFill>
                </a:rPr>
                <a:t>Enzalutamide, n</a:t>
              </a:r>
            </a:p>
          </p:txBody>
        </p:sp>
        <p:sp>
          <p:nvSpPr>
            <p:cNvPr id="162" name="TextBox 70"/>
            <p:cNvSpPr txBox="1">
              <a:spLocks noChangeArrowheads="1"/>
            </p:cNvSpPr>
            <p:nvPr/>
          </p:nvSpPr>
          <p:spPr bwMode="auto">
            <a:xfrm>
              <a:off x="2576138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734</a:t>
              </a:r>
            </a:p>
          </p:txBody>
        </p:sp>
        <p:sp>
          <p:nvSpPr>
            <p:cNvPr id="163" name="TextBox 72"/>
            <p:cNvSpPr txBox="1">
              <a:spLocks noChangeArrowheads="1"/>
            </p:cNvSpPr>
            <p:nvPr/>
          </p:nvSpPr>
          <p:spPr bwMode="auto">
            <a:xfrm>
              <a:off x="3195474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518</a:t>
              </a:r>
            </a:p>
          </p:txBody>
        </p:sp>
        <p:sp>
          <p:nvSpPr>
            <p:cNvPr id="164" name="TextBox 73"/>
            <p:cNvSpPr txBox="1">
              <a:spLocks noChangeArrowheads="1"/>
            </p:cNvSpPr>
            <p:nvPr/>
          </p:nvSpPr>
          <p:spPr bwMode="auto">
            <a:xfrm>
              <a:off x="8181666" y="6054006"/>
              <a:ext cx="13967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9</a:t>
              </a:r>
            </a:p>
          </p:txBody>
        </p:sp>
        <p:sp>
          <p:nvSpPr>
            <p:cNvPr id="165" name="TextBox 74"/>
            <p:cNvSpPr txBox="1">
              <a:spLocks noChangeArrowheads="1"/>
            </p:cNvSpPr>
            <p:nvPr/>
          </p:nvSpPr>
          <p:spPr bwMode="auto">
            <a:xfrm>
              <a:off x="8774459" y="6054006"/>
              <a:ext cx="13967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167" name="TextBox 76"/>
            <p:cNvSpPr txBox="1">
              <a:spLocks noChangeArrowheads="1"/>
            </p:cNvSpPr>
            <p:nvPr/>
          </p:nvSpPr>
          <p:spPr bwMode="auto">
            <a:xfrm>
              <a:off x="4379742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324</a:t>
              </a:r>
            </a:p>
          </p:txBody>
        </p:sp>
        <p:sp>
          <p:nvSpPr>
            <p:cNvPr id="168" name="TextBox 77"/>
            <p:cNvSpPr txBox="1">
              <a:spLocks noChangeArrowheads="1"/>
            </p:cNvSpPr>
            <p:nvPr/>
          </p:nvSpPr>
          <p:spPr bwMode="auto">
            <a:xfrm>
              <a:off x="1957459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845</a:t>
              </a:r>
            </a:p>
          </p:txBody>
        </p:sp>
        <p:sp>
          <p:nvSpPr>
            <p:cNvPr id="169" name="TextBox 78"/>
            <p:cNvSpPr txBox="1">
              <a:spLocks noChangeArrowheads="1"/>
            </p:cNvSpPr>
            <p:nvPr/>
          </p:nvSpPr>
          <p:spPr bwMode="auto">
            <a:xfrm>
              <a:off x="3779642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415</a:t>
              </a:r>
            </a:p>
          </p:txBody>
        </p:sp>
        <p:sp>
          <p:nvSpPr>
            <p:cNvPr id="170" name="TextBox 79"/>
            <p:cNvSpPr txBox="1">
              <a:spLocks noChangeArrowheads="1"/>
            </p:cNvSpPr>
            <p:nvPr/>
          </p:nvSpPr>
          <p:spPr bwMode="auto">
            <a:xfrm>
              <a:off x="665628" y="6054006"/>
              <a:ext cx="114671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r"/>
              <a:r>
                <a:rPr lang="en-GB" sz="1200" dirty="0">
                  <a:solidFill>
                    <a:srgbClr val="333333"/>
                  </a:solidFill>
                </a:rPr>
                <a:t>Placebo, n</a:t>
              </a:r>
            </a:p>
          </p:txBody>
        </p:sp>
        <p:sp>
          <p:nvSpPr>
            <p:cNvPr id="189" name="TextBox 66"/>
            <p:cNvSpPr txBox="1">
              <a:spLocks noChangeArrowheads="1"/>
            </p:cNvSpPr>
            <p:nvPr/>
          </p:nvSpPr>
          <p:spPr bwMode="auto">
            <a:xfrm>
              <a:off x="4994326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576</a:t>
              </a:r>
            </a:p>
          </p:txBody>
        </p:sp>
        <p:sp>
          <p:nvSpPr>
            <p:cNvPr id="190" name="TextBox 76"/>
            <p:cNvSpPr txBox="1">
              <a:spLocks noChangeArrowheads="1"/>
            </p:cNvSpPr>
            <p:nvPr/>
          </p:nvSpPr>
          <p:spPr bwMode="auto">
            <a:xfrm>
              <a:off x="4995384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257</a:t>
              </a:r>
            </a:p>
          </p:txBody>
        </p:sp>
        <p:sp>
          <p:nvSpPr>
            <p:cNvPr id="193" name="TextBox 66"/>
            <p:cNvSpPr txBox="1">
              <a:spLocks noChangeArrowheads="1"/>
            </p:cNvSpPr>
            <p:nvPr/>
          </p:nvSpPr>
          <p:spPr bwMode="auto">
            <a:xfrm>
              <a:off x="5583045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389</a:t>
              </a:r>
            </a:p>
          </p:txBody>
        </p:sp>
        <p:sp>
          <p:nvSpPr>
            <p:cNvPr id="194" name="TextBox 76"/>
            <p:cNvSpPr txBox="1">
              <a:spLocks noChangeArrowheads="1"/>
            </p:cNvSpPr>
            <p:nvPr/>
          </p:nvSpPr>
          <p:spPr bwMode="auto">
            <a:xfrm>
              <a:off x="5584105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165</a:t>
              </a:r>
            </a:p>
          </p:txBody>
        </p:sp>
        <p:sp>
          <p:nvSpPr>
            <p:cNvPr id="197" name="TextBox 66"/>
            <p:cNvSpPr txBox="1">
              <a:spLocks noChangeArrowheads="1"/>
            </p:cNvSpPr>
            <p:nvPr/>
          </p:nvSpPr>
          <p:spPr bwMode="auto">
            <a:xfrm>
              <a:off x="6205379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252</a:t>
              </a:r>
            </a:p>
          </p:txBody>
        </p:sp>
        <p:sp>
          <p:nvSpPr>
            <p:cNvPr id="198" name="TextBox 76"/>
            <p:cNvSpPr txBox="1">
              <a:spLocks noChangeArrowheads="1"/>
            </p:cNvSpPr>
            <p:nvPr/>
          </p:nvSpPr>
          <p:spPr bwMode="auto">
            <a:xfrm>
              <a:off x="6206443" y="6054006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103</a:t>
              </a:r>
            </a:p>
          </p:txBody>
        </p:sp>
        <p:sp>
          <p:nvSpPr>
            <p:cNvPr id="201" name="TextBox 66"/>
            <p:cNvSpPr txBox="1">
              <a:spLocks noChangeArrowheads="1"/>
            </p:cNvSpPr>
            <p:nvPr/>
          </p:nvSpPr>
          <p:spPr bwMode="auto">
            <a:xfrm>
              <a:off x="6801581" y="5803181"/>
              <a:ext cx="419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158</a:t>
              </a:r>
            </a:p>
          </p:txBody>
        </p:sp>
        <p:sp>
          <p:nvSpPr>
            <p:cNvPr id="202" name="TextBox 76"/>
            <p:cNvSpPr txBox="1">
              <a:spLocks noChangeArrowheads="1"/>
            </p:cNvSpPr>
            <p:nvPr/>
          </p:nvSpPr>
          <p:spPr bwMode="auto">
            <a:xfrm>
              <a:off x="6872479" y="6054006"/>
              <a:ext cx="2793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64</a:t>
              </a:r>
            </a:p>
          </p:txBody>
        </p:sp>
        <p:sp>
          <p:nvSpPr>
            <p:cNvPr id="205" name="TextBox 66"/>
            <p:cNvSpPr txBox="1">
              <a:spLocks noChangeArrowheads="1"/>
            </p:cNvSpPr>
            <p:nvPr/>
          </p:nvSpPr>
          <p:spPr bwMode="auto">
            <a:xfrm>
              <a:off x="7493754" y="5803181"/>
              <a:ext cx="2793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79</a:t>
              </a:r>
            </a:p>
          </p:txBody>
        </p:sp>
        <p:sp>
          <p:nvSpPr>
            <p:cNvPr id="206" name="TextBox 76"/>
            <p:cNvSpPr txBox="1">
              <a:spLocks noChangeArrowheads="1"/>
            </p:cNvSpPr>
            <p:nvPr/>
          </p:nvSpPr>
          <p:spPr bwMode="auto">
            <a:xfrm>
              <a:off x="7494815" y="6054006"/>
              <a:ext cx="27935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33333"/>
                  </a:solidFill>
                </a:rPr>
                <a:t>25</a:t>
              </a:r>
            </a:p>
          </p:txBody>
        </p:sp>
      </p:grpSp>
      <p:cxnSp>
        <p:nvCxnSpPr>
          <p:cNvPr id="207" name="Straight Connector 206"/>
          <p:cNvCxnSpPr/>
          <p:nvPr/>
        </p:nvCxnSpPr>
        <p:spPr bwMode="auto">
          <a:xfrm>
            <a:off x="5442832" y="5146476"/>
            <a:ext cx="0" cy="68263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80"/>
          <p:cNvSpPr txBox="1">
            <a:spLocks noChangeArrowheads="1"/>
          </p:cNvSpPr>
          <p:nvPr/>
        </p:nvSpPr>
        <p:spPr bwMode="auto">
          <a:xfrm>
            <a:off x="3563526" y="3169992"/>
            <a:ext cx="133530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</a:rPr>
              <a:t>Placebo: 10.8 m</a:t>
            </a:r>
            <a:r>
              <a:rPr lang="cs-CZ" sz="1200" b="1" dirty="0" err="1">
                <a:solidFill>
                  <a:schemeClr val="accent4"/>
                </a:solidFill>
              </a:rPr>
              <a:t>ěsíce</a:t>
            </a:r>
            <a:endParaRPr lang="en-GB" sz="1200" b="1" dirty="0">
              <a:solidFill>
                <a:schemeClr val="accent4"/>
              </a:solidFill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5439240" y="3169063"/>
            <a:ext cx="175830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GB" sz="1200" b="1" dirty="0">
                <a:solidFill>
                  <a:srgbClr val="BF311A"/>
                </a:solidFill>
              </a:rPr>
              <a:t>Enzalutamide: 28.0 m</a:t>
            </a:r>
            <a:r>
              <a:rPr lang="cs-CZ" sz="1200" b="1" dirty="0" err="1">
                <a:solidFill>
                  <a:srgbClr val="BF311A"/>
                </a:solidFill>
              </a:rPr>
              <a:t>ěsíce</a:t>
            </a:r>
            <a:endParaRPr lang="en-GB" sz="1200" b="1" dirty="0">
              <a:solidFill>
                <a:srgbClr val="BF311A"/>
              </a:solidFill>
            </a:endParaRPr>
          </a:p>
        </p:txBody>
      </p:sp>
      <p:sp>
        <p:nvSpPr>
          <p:cNvPr id="215" name="Freeform 5"/>
          <p:cNvSpPr>
            <a:spLocks/>
          </p:cNvSpPr>
          <p:nvPr/>
        </p:nvSpPr>
        <p:spPr bwMode="auto">
          <a:xfrm>
            <a:off x="2365774" y="1744663"/>
            <a:ext cx="4096940" cy="1836738"/>
          </a:xfrm>
          <a:custGeom>
            <a:avLst/>
            <a:gdLst>
              <a:gd name="T0" fmla="*/ 205 w 3441"/>
              <a:gd name="T1" fmla="*/ 16 h 1157"/>
              <a:gd name="T2" fmla="*/ 295 w 3441"/>
              <a:gd name="T3" fmla="*/ 26 h 1157"/>
              <a:gd name="T4" fmla="*/ 349 w 3441"/>
              <a:gd name="T5" fmla="*/ 38 h 1157"/>
              <a:gd name="T6" fmla="*/ 386 w 3441"/>
              <a:gd name="T7" fmla="*/ 50 h 1157"/>
              <a:gd name="T8" fmla="*/ 434 w 3441"/>
              <a:gd name="T9" fmla="*/ 72 h 1157"/>
              <a:gd name="T10" fmla="*/ 484 w 3441"/>
              <a:gd name="T11" fmla="*/ 86 h 1157"/>
              <a:gd name="T12" fmla="*/ 512 w 3441"/>
              <a:gd name="T13" fmla="*/ 104 h 1157"/>
              <a:gd name="T14" fmla="*/ 560 w 3441"/>
              <a:gd name="T15" fmla="*/ 116 h 1157"/>
              <a:gd name="T16" fmla="*/ 588 w 3441"/>
              <a:gd name="T17" fmla="*/ 136 h 1157"/>
              <a:gd name="T18" fmla="*/ 649 w 3441"/>
              <a:gd name="T19" fmla="*/ 146 h 1157"/>
              <a:gd name="T20" fmla="*/ 693 w 3441"/>
              <a:gd name="T21" fmla="*/ 168 h 1157"/>
              <a:gd name="T22" fmla="*/ 815 w 3441"/>
              <a:gd name="T23" fmla="*/ 182 h 1157"/>
              <a:gd name="T24" fmla="*/ 849 w 3441"/>
              <a:gd name="T25" fmla="*/ 206 h 1157"/>
              <a:gd name="T26" fmla="*/ 899 w 3441"/>
              <a:gd name="T27" fmla="*/ 224 h 1157"/>
              <a:gd name="T28" fmla="*/ 930 w 3441"/>
              <a:gd name="T29" fmla="*/ 247 h 1157"/>
              <a:gd name="T30" fmla="*/ 994 w 3441"/>
              <a:gd name="T31" fmla="*/ 261 h 1157"/>
              <a:gd name="T32" fmla="*/ 1024 w 3441"/>
              <a:gd name="T33" fmla="*/ 285 h 1157"/>
              <a:gd name="T34" fmla="*/ 1078 w 3441"/>
              <a:gd name="T35" fmla="*/ 303 h 1157"/>
              <a:gd name="T36" fmla="*/ 1102 w 3441"/>
              <a:gd name="T37" fmla="*/ 331 h 1157"/>
              <a:gd name="T38" fmla="*/ 1140 w 3441"/>
              <a:gd name="T39" fmla="*/ 345 h 1157"/>
              <a:gd name="T40" fmla="*/ 1164 w 3441"/>
              <a:gd name="T41" fmla="*/ 367 h 1157"/>
              <a:gd name="T42" fmla="*/ 1209 w 3441"/>
              <a:gd name="T43" fmla="*/ 393 h 1157"/>
              <a:gd name="T44" fmla="*/ 1233 w 3441"/>
              <a:gd name="T45" fmla="*/ 415 h 1157"/>
              <a:gd name="T46" fmla="*/ 1281 w 3441"/>
              <a:gd name="T47" fmla="*/ 425 h 1157"/>
              <a:gd name="T48" fmla="*/ 1327 w 3441"/>
              <a:gd name="T49" fmla="*/ 459 h 1157"/>
              <a:gd name="T50" fmla="*/ 1371 w 3441"/>
              <a:gd name="T51" fmla="*/ 481 h 1157"/>
              <a:gd name="T52" fmla="*/ 1403 w 3441"/>
              <a:gd name="T53" fmla="*/ 501 h 1157"/>
              <a:gd name="T54" fmla="*/ 1450 w 3441"/>
              <a:gd name="T55" fmla="*/ 523 h 1157"/>
              <a:gd name="T56" fmla="*/ 1480 w 3441"/>
              <a:gd name="T57" fmla="*/ 549 h 1157"/>
              <a:gd name="T58" fmla="*/ 1550 w 3441"/>
              <a:gd name="T59" fmla="*/ 571 h 1157"/>
              <a:gd name="T60" fmla="*/ 1572 w 3441"/>
              <a:gd name="T61" fmla="*/ 591 h 1157"/>
              <a:gd name="T62" fmla="*/ 1626 w 3441"/>
              <a:gd name="T63" fmla="*/ 603 h 1157"/>
              <a:gd name="T64" fmla="*/ 1654 w 3441"/>
              <a:gd name="T65" fmla="*/ 625 h 1157"/>
              <a:gd name="T66" fmla="*/ 1692 w 3441"/>
              <a:gd name="T67" fmla="*/ 637 h 1157"/>
              <a:gd name="T68" fmla="*/ 1703 w 3441"/>
              <a:gd name="T69" fmla="*/ 672 h 1157"/>
              <a:gd name="T70" fmla="*/ 1733 w 3441"/>
              <a:gd name="T71" fmla="*/ 690 h 1157"/>
              <a:gd name="T72" fmla="*/ 1763 w 3441"/>
              <a:gd name="T73" fmla="*/ 712 h 1157"/>
              <a:gd name="T74" fmla="*/ 1825 w 3441"/>
              <a:gd name="T75" fmla="*/ 724 h 1157"/>
              <a:gd name="T76" fmla="*/ 1873 w 3441"/>
              <a:gd name="T77" fmla="*/ 748 h 1157"/>
              <a:gd name="T78" fmla="*/ 1919 w 3441"/>
              <a:gd name="T79" fmla="*/ 766 h 1157"/>
              <a:gd name="T80" fmla="*/ 1939 w 3441"/>
              <a:gd name="T81" fmla="*/ 788 h 1157"/>
              <a:gd name="T82" fmla="*/ 1968 w 3441"/>
              <a:gd name="T83" fmla="*/ 804 h 1157"/>
              <a:gd name="T84" fmla="*/ 2036 w 3441"/>
              <a:gd name="T85" fmla="*/ 836 h 1157"/>
              <a:gd name="T86" fmla="*/ 2126 w 3441"/>
              <a:gd name="T87" fmla="*/ 850 h 1157"/>
              <a:gd name="T88" fmla="*/ 2180 w 3441"/>
              <a:gd name="T89" fmla="*/ 876 h 1157"/>
              <a:gd name="T90" fmla="*/ 2212 w 3441"/>
              <a:gd name="T91" fmla="*/ 912 h 1157"/>
              <a:gd name="T92" fmla="*/ 2359 w 3441"/>
              <a:gd name="T93" fmla="*/ 924 h 1157"/>
              <a:gd name="T94" fmla="*/ 2413 w 3441"/>
              <a:gd name="T95" fmla="*/ 960 h 1157"/>
              <a:gd name="T96" fmla="*/ 2475 w 3441"/>
              <a:gd name="T97" fmla="*/ 984 h 1157"/>
              <a:gd name="T98" fmla="*/ 2556 w 3441"/>
              <a:gd name="T99" fmla="*/ 1053 h 1157"/>
              <a:gd name="T100" fmla="*/ 2787 w 3441"/>
              <a:gd name="T101" fmla="*/ 111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41" h="1157">
                <a:moveTo>
                  <a:pt x="0" y="0"/>
                </a:moveTo>
                <a:lnTo>
                  <a:pt x="82" y="0"/>
                </a:lnTo>
                <a:lnTo>
                  <a:pt x="82" y="8"/>
                </a:lnTo>
                <a:lnTo>
                  <a:pt x="205" y="8"/>
                </a:lnTo>
                <a:lnTo>
                  <a:pt x="205" y="16"/>
                </a:lnTo>
                <a:lnTo>
                  <a:pt x="221" y="16"/>
                </a:lnTo>
                <a:lnTo>
                  <a:pt x="221" y="20"/>
                </a:lnTo>
                <a:lnTo>
                  <a:pt x="281" y="20"/>
                </a:lnTo>
                <a:lnTo>
                  <a:pt x="281" y="26"/>
                </a:lnTo>
                <a:lnTo>
                  <a:pt x="295" y="26"/>
                </a:lnTo>
                <a:lnTo>
                  <a:pt x="295" y="30"/>
                </a:lnTo>
                <a:lnTo>
                  <a:pt x="319" y="30"/>
                </a:lnTo>
                <a:lnTo>
                  <a:pt x="319" y="34"/>
                </a:lnTo>
                <a:lnTo>
                  <a:pt x="349" y="34"/>
                </a:lnTo>
                <a:lnTo>
                  <a:pt x="349" y="38"/>
                </a:lnTo>
                <a:lnTo>
                  <a:pt x="363" y="38"/>
                </a:lnTo>
                <a:lnTo>
                  <a:pt x="363" y="44"/>
                </a:lnTo>
                <a:lnTo>
                  <a:pt x="379" y="44"/>
                </a:lnTo>
                <a:lnTo>
                  <a:pt x="379" y="50"/>
                </a:lnTo>
                <a:lnTo>
                  <a:pt x="386" y="50"/>
                </a:lnTo>
                <a:lnTo>
                  <a:pt x="386" y="62"/>
                </a:lnTo>
                <a:lnTo>
                  <a:pt x="414" y="62"/>
                </a:lnTo>
                <a:lnTo>
                  <a:pt x="414" y="68"/>
                </a:lnTo>
                <a:lnTo>
                  <a:pt x="434" y="68"/>
                </a:lnTo>
                <a:lnTo>
                  <a:pt x="434" y="72"/>
                </a:lnTo>
                <a:lnTo>
                  <a:pt x="446" y="72"/>
                </a:lnTo>
                <a:lnTo>
                  <a:pt x="446" y="80"/>
                </a:lnTo>
                <a:lnTo>
                  <a:pt x="472" y="80"/>
                </a:lnTo>
                <a:lnTo>
                  <a:pt x="472" y="86"/>
                </a:lnTo>
                <a:lnTo>
                  <a:pt x="484" y="86"/>
                </a:lnTo>
                <a:lnTo>
                  <a:pt x="484" y="96"/>
                </a:lnTo>
                <a:lnTo>
                  <a:pt x="494" y="96"/>
                </a:lnTo>
                <a:lnTo>
                  <a:pt x="494" y="100"/>
                </a:lnTo>
                <a:lnTo>
                  <a:pt x="512" y="100"/>
                </a:lnTo>
                <a:lnTo>
                  <a:pt x="512" y="104"/>
                </a:lnTo>
                <a:lnTo>
                  <a:pt x="524" y="104"/>
                </a:lnTo>
                <a:lnTo>
                  <a:pt x="524" y="110"/>
                </a:lnTo>
                <a:lnTo>
                  <a:pt x="552" y="110"/>
                </a:lnTo>
                <a:lnTo>
                  <a:pt x="552" y="116"/>
                </a:lnTo>
                <a:lnTo>
                  <a:pt x="560" y="116"/>
                </a:lnTo>
                <a:lnTo>
                  <a:pt x="560" y="126"/>
                </a:lnTo>
                <a:lnTo>
                  <a:pt x="572" y="126"/>
                </a:lnTo>
                <a:lnTo>
                  <a:pt x="572" y="132"/>
                </a:lnTo>
                <a:lnTo>
                  <a:pt x="588" y="132"/>
                </a:lnTo>
                <a:lnTo>
                  <a:pt x="588" y="136"/>
                </a:lnTo>
                <a:lnTo>
                  <a:pt x="604" y="136"/>
                </a:lnTo>
                <a:lnTo>
                  <a:pt x="604" y="142"/>
                </a:lnTo>
                <a:lnTo>
                  <a:pt x="624" y="142"/>
                </a:lnTo>
                <a:lnTo>
                  <a:pt x="624" y="146"/>
                </a:lnTo>
                <a:lnTo>
                  <a:pt x="649" y="146"/>
                </a:lnTo>
                <a:lnTo>
                  <a:pt x="649" y="154"/>
                </a:lnTo>
                <a:lnTo>
                  <a:pt x="667" y="154"/>
                </a:lnTo>
                <a:lnTo>
                  <a:pt x="667" y="160"/>
                </a:lnTo>
                <a:lnTo>
                  <a:pt x="693" y="160"/>
                </a:lnTo>
                <a:lnTo>
                  <a:pt x="693" y="168"/>
                </a:lnTo>
                <a:lnTo>
                  <a:pt x="719" y="168"/>
                </a:lnTo>
                <a:lnTo>
                  <a:pt x="719" y="176"/>
                </a:lnTo>
                <a:lnTo>
                  <a:pt x="793" y="176"/>
                </a:lnTo>
                <a:lnTo>
                  <a:pt x="793" y="182"/>
                </a:lnTo>
                <a:lnTo>
                  <a:pt x="815" y="182"/>
                </a:lnTo>
                <a:lnTo>
                  <a:pt x="815" y="192"/>
                </a:lnTo>
                <a:lnTo>
                  <a:pt x="837" y="192"/>
                </a:lnTo>
                <a:lnTo>
                  <a:pt x="837" y="202"/>
                </a:lnTo>
                <a:lnTo>
                  <a:pt x="849" y="202"/>
                </a:lnTo>
                <a:lnTo>
                  <a:pt x="849" y="206"/>
                </a:lnTo>
                <a:lnTo>
                  <a:pt x="869" y="206"/>
                </a:lnTo>
                <a:lnTo>
                  <a:pt x="869" y="216"/>
                </a:lnTo>
                <a:lnTo>
                  <a:pt x="885" y="216"/>
                </a:lnTo>
                <a:lnTo>
                  <a:pt x="885" y="224"/>
                </a:lnTo>
                <a:lnTo>
                  <a:pt x="899" y="224"/>
                </a:lnTo>
                <a:lnTo>
                  <a:pt x="899" y="232"/>
                </a:lnTo>
                <a:lnTo>
                  <a:pt x="912" y="232"/>
                </a:lnTo>
                <a:lnTo>
                  <a:pt x="912" y="240"/>
                </a:lnTo>
                <a:lnTo>
                  <a:pt x="930" y="240"/>
                </a:lnTo>
                <a:lnTo>
                  <a:pt x="930" y="247"/>
                </a:lnTo>
                <a:lnTo>
                  <a:pt x="960" y="247"/>
                </a:lnTo>
                <a:lnTo>
                  <a:pt x="960" y="253"/>
                </a:lnTo>
                <a:lnTo>
                  <a:pt x="978" y="253"/>
                </a:lnTo>
                <a:lnTo>
                  <a:pt x="978" y="261"/>
                </a:lnTo>
                <a:lnTo>
                  <a:pt x="994" y="261"/>
                </a:lnTo>
                <a:lnTo>
                  <a:pt x="994" y="269"/>
                </a:lnTo>
                <a:lnTo>
                  <a:pt x="1010" y="269"/>
                </a:lnTo>
                <a:lnTo>
                  <a:pt x="1010" y="281"/>
                </a:lnTo>
                <a:lnTo>
                  <a:pt x="1024" y="281"/>
                </a:lnTo>
                <a:lnTo>
                  <a:pt x="1024" y="285"/>
                </a:lnTo>
                <a:lnTo>
                  <a:pt x="1048" y="285"/>
                </a:lnTo>
                <a:lnTo>
                  <a:pt x="1048" y="291"/>
                </a:lnTo>
                <a:lnTo>
                  <a:pt x="1066" y="291"/>
                </a:lnTo>
                <a:lnTo>
                  <a:pt x="1066" y="303"/>
                </a:lnTo>
                <a:lnTo>
                  <a:pt x="1078" y="303"/>
                </a:lnTo>
                <a:lnTo>
                  <a:pt x="1078" y="307"/>
                </a:lnTo>
                <a:lnTo>
                  <a:pt x="1088" y="307"/>
                </a:lnTo>
                <a:lnTo>
                  <a:pt x="1088" y="319"/>
                </a:lnTo>
                <a:lnTo>
                  <a:pt x="1102" y="319"/>
                </a:lnTo>
                <a:lnTo>
                  <a:pt x="1102" y="331"/>
                </a:lnTo>
                <a:lnTo>
                  <a:pt x="1116" y="331"/>
                </a:lnTo>
                <a:lnTo>
                  <a:pt x="1116" y="337"/>
                </a:lnTo>
                <a:lnTo>
                  <a:pt x="1130" y="337"/>
                </a:lnTo>
                <a:lnTo>
                  <a:pt x="1130" y="345"/>
                </a:lnTo>
                <a:lnTo>
                  <a:pt x="1140" y="345"/>
                </a:lnTo>
                <a:lnTo>
                  <a:pt x="1140" y="355"/>
                </a:lnTo>
                <a:lnTo>
                  <a:pt x="1154" y="355"/>
                </a:lnTo>
                <a:lnTo>
                  <a:pt x="1154" y="361"/>
                </a:lnTo>
                <a:lnTo>
                  <a:pt x="1164" y="361"/>
                </a:lnTo>
                <a:lnTo>
                  <a:pt x="1164" y="367"/>
                </a:lnTo>
                <a:lnTo>
                  <a:pt x="1177" y="367"/>
                </a:lnTo>
                <a:lnTo>
                  <a:pt x="1177" y="375"/>
                </a:lnTo>
                <a:lnTo>
                  <a:pt x="1191" y="375"/>
                </a:lnTo>
                <a:lnTo>
                  <a:pt x="1191" y="393"/>
                </a:lnTo>
                <a:lnTo>
                  <a:pt x="1209" y="393"/>
                </a:lnTo>
                <a:lnTo>
                  <a:pt x="1209" y="399"/>
                </a:lnTo>
                <a:lnTo>
                  <a:pt x="1219" y="399"/>
                </a:lnTo>
                <a:lnTo>
                  <a:pt x="1219" y="407"/>
                </a:lnTo>
                <a:lnTo>
                  <a:pt x="1233" y="407"/>
                </a:lnTo>
                <a:lnTo>
                  <a:pt x="1233" y="415"/>
                </a:lnTo>
                <a:lnTo>
                  <a:pt x="1245" y="415"/>
                </a:lnTo>
                <a:lnTo>
                  <a:pt x="1245" y="421"/>
                </a:lnTo>
                <a:lnTo>
                  <a:pt x="1257" y="421"/>
                </a:lnTo>
                <a:lnTo>
                  <a:pt x="1257" y="425"/>
                </a:lnTo>
                <a:lnTo>
                  <a:pt x="1281" y="425"/>
                </a:lnTo>
                <a:lnTo>
                  <a:pt x="1281" y="435"/>
                </a:lnTo>
                <a:lnTo>
                  <a:pt x="1303" y="435"/>
                </a:lnTo>
                <a:lnTo>
                  <a:pt x="1303" y="453"/>
                </a:lnTo>
                <a:lnTo>
                  <a:pt x="1327" y="453"/>
                </a:lnTo>
                <a:lnTo>
                  <a:pt x="1327" y="459"/>
                </a:lnTo>
                <a:lnTo>
                  <a:pt x="1341" y="459"/>
                </a:lnTo>
                <a:lnTo>
                  <a:pt x="1341" y="469"/>
                </a:lnTo>
                <a:lnTo>
                  <a:pt x="1355" y="469"/>
                </a:lnTo>
                <a:lnTo>
                  <a:pt x="1355" y="481"/>
                </a:lnTo>
                <a:lnTo>
                  <a:pt x="1371" y="481"/>
                </a:lnTo>
                <a:lnTo>
                  <a:pt x="1371" y="485"/>
                </a:lnTo>
                <a:lnTo>
                  <a:pt x="1389" y="485"/>
                </a:lnTo>
                <a:lnTo>
                  <a:pt x="1389" y="491"/>
                </a:lnTo>
                <a:lnTo>
                  <a:pt x="1403" y="491"/>
                </a:lnTo>
                <a:lnTo>
                  <a:pt x="1403" y="501"/>
                </a:lnTo>
                <a:lnTo>
                  <a:pt x="1415" y="501"/>
                </a:lnTo>
                <a:lnTo>
                  <a:pt x="1415" y="507"/>
                </a:lnTo>
                <a:lnTo>
                  <a:pt x="1435" y="507"/>
                </a:lnTo>
                <a:lnTo>
                  <a:pt x="1435" y="523"/>
                </a:lnTo>
                <a:lnTo>
                  <a:pt x="1450" y="523"/>
                </a:lnTo>
                <a:lnTo>
                  <a:pt x="1450" y="533"/>
                </a:lnTo>
                <a:lnTo>
                  <a:pt x="1464" y="533"/>
                </a:lnTo>
                <a:lnTo>
                  <a:pt x="1464" y="543"/>
                </a:lnTo>
                <a:lnTo>
                  <a:pt x="1480" y="543"/>
                </a:lnTo>
                <a:lnTo>
                  <a:pt x="1480" y="549"/>
                </a:lnTo>
                <a:lnTo>
                  <a:pt x="1490" y="549"/>
                </a:lnTo>
                <a:lnTo>
                  <a:pt x="1490" y="563"/>
                </a:lnTo>
                <a:lnTo>
                  <a:pt x="1524" y="563"/>
                </a:lnTo>
                <a:lnTo>
                  <a:pt x="1524" y="571"/>
                </a:lnTo>
                <a:lnTo>
                  <a:pt x="1550" y="571"/>
                </a:lnTo>
                <a:lnTo>
                  <a:pt x="1550" y="579"/>
                </a:lnTo>
                <a:lnTo>
                  <a:pt x="1558" y="579"/>
                </a:lnTo>
                <a:lnTo>
                  <a:pt x="1558" y="585"/>
                </a:lnTo>
                <a:lnTo>
                  <a:pt x="1572" y="585"/>
                </a:lnTo>
                <a:lnTo>
                  <a:pt x="1572" y="591"/>
                </a:lnTo>
                <a:lnTo>
                  <a:pt x="1594" y="591"/>
                </a:lnTo>
                <a:lnTo>
                  <a:pt x="1594" y="595"/>
                </a:lnTo>
                <a:lnTo>
                  <a:pt x="1608" y="595"/>
                </a:lnTo>
                <a:lnTo>
                  <a:pt x="1608" y="603"/>
                </a:lnTo>
                <a:lnTo>
                  <a:pt x="1626" y="603"/>
                </a:lnTo>
                <a:lnTo>
                  <a:pt x="1626" y="611"/>
                </a:lnTo>
                <a:lnTo>
                  <a:pt x="1642" y="611"/>
                </a:lnTo>
                <a:lnTo>
                  <a:pt x="1642" y="615"/>
                </a:lnTo>
                <a:lnTo>
                  <a:pt x="1654" y="615"/>
                </a:lnTo>
                <a:lnTo>
                  <a:pt x="1654" y="625"/>
                </a:lnTo>
                <a:lnTo>
                  <a:pt x="1668" y="625"/>
                </a:lnTo>
                <a:lnTo>
                  <a:pt x="1668" y="629"/>
                </a:lnTo>
                <a:lnTo>
                  <a:pt x="1680" y="629"/>
                </a:lnTo>
                <a:lnTo>
                  <a:pt x="1680" y="637"/>
                </a:lnTo>
                <a:lnTo>
                  <a:pt x="1692" y="637"/>
                </a:lnTo>
                <a:lnTo>
                  <a:pt x="1692" y="648"/>
                </a:lnTo>
                <a:lnTo>
                  <a:pt x="1698" y="648"/>
                </a:lnTo>
                <a:lnTo>
                  <a:pt x="1698" y="660"/>
                </a:lnTo>
                <a:lnTo>
                  <a:pt x="1703" y="660"/>
                </a:lnTo>
                <a:lnTo>
                  <a:pt x="1703" y="672"/>
                </a:lnTo>
                <a:lnTo>
                  <a:pt x="1713" y="672"/>
                </a:lnTo>
                <a:lnTo>
                  <a:pt x="1713" y="678"/>
                </a:lnTo>
                <a:lnTo>
                  <a:pt x="1723" y="678"/>
                </a:lnTo>
                <a:lnTo>
                  <a:pt x="1723" y="690"/>
                </a:lnTo>
                <a:lnTo>
                  <a:pt x="1733" y="690"/>
                </a:lnTo>
                <a:lnTo>
                  <a:pt x="1733" y="696"/>
                </a:lnTo>
                <a:lnTo>
                  <a:pt x="1743" y="696"/>
                </a:lnTo>
                <a:lnTo>
                  <a:pt x="1743" y="704"/>
                </a:lnTo>
                <a:lnTo>
                  <a:pt x="1763" y="704"/>
                </a:lnTo>
                <a:lnTo>
                  <a:pt x="1763" y="712"/>
                </a:lnTo>
                <a:lnTo>
                  <a:pt x="1775" y="712"/>
                </a:lnTo>
                <a:lnTo>
                  <a:pt x="1775" y="716"/>
                </a:lnTo>
                <a:lnTo>
                  <a:pt x="1817" y="716"/>
                </a:lnTo>
                <a:lnTo>
                  <a:pt x="1817" y="724"/>
                </a:lnTo>
                <a:lnTo>
                  <a:pt x="1825" y="724"/>
                </a:lnTo>
                <a:lnTo>
                  <a:pt x="1825" y="734"/>
                </a:lnTo>
                <a:lnTo>
                  <a:pt x="1843" y="734"/>
                </a:lnTo>
                <a:lnTo>
                  <a:pt x="1843" y="738"/>
                </a:lnTo>
                <a:lnTo>
                  <a:pt x="1873" y="738"/>
                </a:lnTo>
                <a:lnTo>
                  <a:pt x="1873" y="748"/>
                </a:lnTo>
                <a:lnTo>
                  <a:pt x="1903" y="748"/>
                </a:lnTo>
                <a:lnTo>
                  <a:pt x="1903" y="756"/>
                </a:lnTo>
                <a:lnTo>
                  <a:pt x="1909" y="756"/>
                </a:lnTo>
                <a:lnTo>
                  <a:pt x="1909" y="766"/>
                </a:lnTo>
                <a:lnTo>
                  <a:pt x="1919" y="766"/>
                </a:lnTo>
                <a:lnTo>
                  <a:pt x="1919" y="772"/>
                </a:lnTo>
                <a:lnTo>
                  <a:pt x="1931" y="772"/>
                </a:lnTo>
                <a:lnTo>
                  <a:pt x="1931" y="778"/>
                </a:lnTo>
                <a:lnTo>
                  <a:pt x="1939" y="778"/>
                </a:lnTo>
                <a:lnTo>
                  <a:pt x="1939" y="788"/>
                </a:lnTo>
                <a:lnTo>
                  <a:pt x="1947" y="788"/>
                </a:lnTo>
                <a:lnTo>
                  <a:pt x="1947" y="794"/>
                </a:lnTo>
                <a:lnTo>
                  <a:pt x="1961" y="794"/>
                </a:lnTo>
                <a:lnTo>
                  <a:pt x="1961" y="804"/>
                </a:lnTo>
                <a:lnTo>
                  <a:pt x="1968" y="804"/>
                </a:lnTo>
                <a:lnTo>
                  <a:pt x="1968" y="816"/>
                </a:lnTo>
                <a:lnTo>
                  <a:pt x="2004" y="816"/>
                </a:lnTo>
                <a:lnTo>
                  <a:pt x="2004" y="826"/>
                </a:lnTo>
                <a:lnTo>
                  <a:pt x="2036" y="826"/>
                </a:lnTo>
                <a:lnTo>
                  <a:pt x="2036" y="836"/>
                </a:lnTo>
                <a:lnTo>
                  <a:pt x="2088" y="836"/>
                </a:lnTo>
                <a:lnTo>
                  <a:pt x="2088" y="842"/>
                </a:lnTo>
                <a:lnTo>
                  <a:pt x="2104" y="842"/>
                </a:lnTo>
                <a:lnTo>
                  <a:pt x="2104" y="850"/>
                </a:lnTo>
                <a:lnTo>
                  <a:pt x="2126" y="850"/>
                </a:lnTo>
                <a:lnTo>
                  <a:pt x="2162" y="850"/>
                </a:lnTo>
                <a:lnTo>
                  <a:pt x="2162" y="862"/>
                </a:lnTo>
                <a:lnTo>
                  <a:pt x="2168" y="862"/>
                </a:lnTo>
                <a:lnTo>
                  <a:pt x="2168" y="876"/>
                </a:lnTo>
                <a:lnTo>
                  <a:pt x="2180" y="876"/>
                </a:lnTo>
                <a:lnTo>
                  <a:pt x="2180" y="888"/>
                </a:lnTo>
                <a:lnTo>
                  <a:pt x="2192" y="888"/>
                </a:lnTo>
                <a:lnTo>
                  <a:pt x="2192" y="898"/>
                </a:lnTo>
                <a:lnTo>
                  <a:pt x="2212" y="898"/>
                </a:lnTo>
                <a:lnTo>
                  <a:pt x="2212" y="912"/>
                </a:lnTo>
                <a:lnTo>
                  <a:pt x="2275" y="912"/>
                </a:lnTo>
                <a:lnTo>
                  <a:pt x="2275" y="920"/>
                </a:lnTo>
                <a:lnTo>
                  <a:pt x="2315" y="920"/>
                </a:lnTo>
                <a:lnTo>
                  <a:pt x="2315" y="924"/>
                </a:lnTo>
                <a:lnTo>
                  <a:pt x="2359" y="924"/>
                </a:lnTo>
                <a:lnTo>
                  <a:pt x="2359" y="932"/>
                </a:lnTo>
                <a:lnTo>
                  <a:pt x="2405" y="932"/>
                </a:lnTo>
                <a:lnTo>
                  <a:pt x="2405" y="950"/>
                </a:lnTo>
                <a:lnTo>
                  <a:pt x="2413" y="950"/>
                </a:lnTo>
                <a:lnTo>
                  <a:pt x="2413" y="960"/>
                </a:lnTo>
                <a:lnTo>
                  <a:pt x="2453" y="960"/>
                </a:lnTo>
                <a:lnTo>
                  <a:pt x="2453" y="968"/>
                </a:lnTo>
                <a:lnTo>
                  <a:pt x="2465" y="968"/>
                </a:lnTo>
                <a:lnTo>
                  <a:pt x="2465" y="984"/>
                </a:lnTo>
                <a:lnTo>
                  <a:pt x="2475" y="984"/>
                </a:lnTo>
                <a:lnTo>
                  <a:pt x="2475" y="1010"/>
                </a:lnTo>
                <a:lnTo>
                  <a:pt x="2504" y="1010"/>
                </a:lnTo>
                <a:lnTo>
                  <a:pt x="2504" y="1036"/>
                </a:lnTo>
                <a:lnTo>
                  <a:pt x="2556" y="1036"/>
                </a:lnTo>
                <a:lnTo>
                  <a:pt x="2556" y="1053"/>
                </a:lnTo>
                <a:lnTo>
                  <a:pt x="2670" y="1053"/>
                </a:lnTo>
                <a:lnTo>
                  <a:pt x="2670" y="1085"/>
                </a:lnTo>
                <a:lnTo>
                  <a:pt x="2704" y="1085"/>
                </a:lnTo>
                <a:lnTo>
                  <a:pt x="2704" y="1117"/>
                </a:lnTo>
                <a:lnTo>
                  <a:pt x="2787" y="1117"/>
                </a:lnTo>
                <a:lnTo>
                  <a:pt x="2787" y="1157"/>
                </a:lnTo>
                <a:lnTo>
                  <a:pt x="3441" y="1157"/>
                </a:lnTo>
              </a:path>
            </a:pathLst>
          </a:custGeom>
          <a:noFill/>
          <a:ln w="19050" cap="flat" cmpd="sng" algn="ctr">
            <a:solidFill>
              <a:srgbClr val="C0311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16" name="Freeform 6"/>
          <p:cNvSpPr>
            <a:spLocks/>
          </p:cNvSpPr>
          <p:nvPr/>
        </p:nvSpPr>
        <p:spPr bwMode="auto">
          <a:xfrm>
            <a:off x="2370537" y="1742282"/>
            <a:ext cx="4082653" cy="2559050"/>
          </a:xfrm>
          <a:custGeom>
            <a:avLst/>
            <a:gdLst>
              <a:gd name="T0" fmla="*/ 121 w 3429"/>
              <a:gd name="T1" fmla="*/ 14 h 1612"/>
              <a:gd name="T2" fmla="*/ 179 w 3429"/>
              <a:gd name="T3" fmla="*/ 30 h 1612"/>
              <a:gd name="T4" fmla="*/ 207 w 3429"/>
              <a:gd name="T5" fmla="*/ 58 h 1612"/>
              <a:gd name="T6" fmla="*/ 221 w 3429"/>
              <a:gd name="T7" fmla="*/ 110 h 1612"/>
              <a:gd name="T8" fmla="*/ 253 w 3429"/>
              <a:gd name="T9" fmla="*/ 144 h 1612"/>
              <a:gd name="T10" fmla="*/ 271 w 3429"/>
              <a:gd name="T11" fmla="*/ 184 h 1612"/>
              <a:gd name="T12" fmla="*/ 297 w 3429"/>
              <a:gd name="T13" fmla="*/ 236 h 1612"/>
              <a:gd name="T14" fmla="*/ 323 w 3429"/>
              <a:gd name="T15" fmla="*/ 265 h 1612"/>
              <a:gd name="T16" fmla="*/ 351 w 3429"/>
              <a:gd name="T17" fmla="*/ 305 h 1612"/>
              <a:gd name="T18" fmla="*/ 373 w 3429"/>
              <a:gd name="T19" fmla="*/ 343 h 1612"/>
              <a:gd name="T20" fmla="*/ 388 w 3429"/>
              <a:gd name="T21" fmla="*/ 391 h 1612"/>
              <a:gd name="T22" fmla="*/ 406 w 3429"/>
              <a:gd name="T23" fmla="*/ 437 h 1612"/>
              <a:gd name="T24" fmla="*/ 426 w 3429"/>
              <a:gd name="T25" fmla="*/ 473 h 1612"/>
              <a:gd name="T26" fmla="*/ 450 w 3429"/>
              <a:gd name="T27" fmla="*/ 497 h 1612"/>
              <a:gd name="T28" fmla="*/ 472 w 3429"/>
              <a:gd name="T29" fmla="*/ 537 h 1612"/>
              <a:gd name="T30" fmla="*/ 496 w 3429"/>
              <a:gd name="T31" fmla="*/ 569 h 1612"/>
              <a:gd name="T32" fmla="*/ 516 w 3429"/>
              <a:gd name="T33" fmla="*/ 605 h 1612"/>
              <a:gd name="T34" fmla="*/ 534 w 3429"/>
              <a:gd name="T35" fmla="*/ 629 h 1612"/>
              <a:gd name="T36" fmla="*/ 554 w 3429"/>
              <a:gd name="T37" fmla="*/ 660 h 1612"/>
              <a:gd name="T38" fmla="*/ 584 w 3429"/>
              <a:gd name="T39" fmla="*/ 696 h 1612"/>
              <a:gd name="T40" fmla="*/ 622 w 3429"/>
              <a:gd name="T41" fmla="*/ 732 h 1612"/>
              <a:gd name="T42" fmla="*/ 647 w 3429"/>
              <a:gd name="T43" fmla="*/ 770 h 1612"/>
              <a:gd name="T44" fmla="*/ 691 w 3429"/>
              <a:gd name="T45" fmla="*/ 798 h 1612"/>
              <a:gd name="T46" fmla="*/ 733 w 3429"/>
              <a:gd name="T47" fmla="*/ 836 h 1612"/>
              <a:gd name="T48" fmla="*/ 781 w 3429"/>
              <a:gd name="T49" fmla="*/ 870 h 1612"/>
              <a:gd name="T50" fmla="*/ 829 w 3429"/>
              <a:gd name="T51" fmla="*/ 898 h 1612"/>
              <a:gd name="T52" fmla="*/ 871 w 3429"/>
              <a:gd name="T53" fmla="*/ 930 h 1612"/>
              <a:gd name="T54" fmla="*/ 895 w 3429"/>
              <a:gd name="T55" fmla="*/ 960 h 1612"/>
              <a:gd name="T56" fmla="*/ 930 w 3429"/>
              <a:gd name="T57" fmla="*/ 994 h 1612"/>
              <a:gd name="T58" fmla="*/ 978 w 3429"/>
              <a:gd name="T59" fmla="*/ 1034 h 1612"/>
              <a:gd name="T60" fmla="*/ 1030 w 3429"/>
              <a:gd name="T61" fmla="*/ 1067 h 1612"/>
              <a:gd name="T62" fmla="*/ 1080 w 3429"/>
              <a:gd name="T63" fmla="*/ 1089 h 1612"/>
              <a:gd name="T64" fmla="*/ 1142 w 3429"/>
              <a:gd name="T65" fmla="*/ 1117 h 1612"/>
              <a:gd name="T66" fmla="*/ 1181 w 3429"/>
              <a:gd name="T67" fmla="*/ 1155 h 1612"/>
              <a:gd name="T68" fmla="*/ 1231 w 3429"/>
              <a:gd name="T69" fmla="*/ 1183 h 1612"/>
              <a:gd name="T70" fmla="*/ 1291 w 3429"/>
              <a:gd name="T71" fmla="*/ 1207 h 1612"/>
              <a:gd name="T72" fmla="*/ 1347 w 3429"/>
              <a:gd name="T73" fmla="*/ 1227 h 1612"/>
              <a:gd name="T74" fmla="*/ 1403 w 3429"/>
              <a:gd name="T75" fmla="*/ 1253 h 1612"/>
              <a:gd name="T76" fmla="*/ 1450 w 3429"/>
              <a:gd name="T77" fmla="*/ 1275 h 1612"/>
              <a:gd name="T78" fmla="*/ 1538 w 3429"/>
              <a:gd name="T79" fmla="*/ 1307 h 1612"/>
              <a:gd name="T80" fmla="*/ 1594 w 3429"/>
              <a:gd name="T81" fmla="*/ 1341 h 1612"/>
              <a:gd name="T82" fmla="*/ 1654 w 3429"/>
              <a:gd name="T83" fmla="*/ 1361 h 1612"/>
              <a:gd name="T84" fmla="*/ 1719 w 3429"/>
              <a:gd name="T85" fmla="*/ 1387 h 1612"/>
              <a:gd name="T86" fmla="*/ 1777 w 3429"/>
              <a:gd name="T87" fmla="*/ 1397 h 1612"/>
              <a:gd name="T88" fmla="*/ 1865 w 3429"/>
              <a:gd name="T89" fmla="*/ 1417 h 1612"/>
              <a:gd name="T90" fmla="*/ 1915 w 3429"/>
              <a:gd name="T91" fmla="*/ 1452 h 1612"/>
              <a:gd name="T92" fmla="*/ 2126 w 3429"/>
              <a:gd name="T93" fmla="*/ 1480 h 1612"/>
              <a:gd name="T94" fmla="*/ 2158 w 3429"/>
              <a:gd name="T95" fmla="*/ 1504 h 1612"/>
              <a:gd name="T96" fmla="*/ 2243 w 3429"/>
              <a:gd name="T97" fmla="*/ 1522 h 1612"/>
              <a:gd name="T98" fmla="*/ 2393 w 3429"/>
              <a:gd name="T99" fmla="*/ 1546 h 1612"/>
              <a:gd name="T100" fmla="*/ 2738 w 3429"/>
              <a:gd name="T101" fmla="*/ 1562 h 1612"/>
              <a:gd name="T102" fmla="*/ 3429 w 3429"/>
              <a:gd name="T103" fmla="*/ 161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29" h="1612">
                <a:moveTo>
                  <a:pt x="0" y="0"/>
                </a:moveTo>
                <a:lnTo>
                  <a:pt x="90" y="0"/>
                </a:lnTo>
                <a:lnTo>
                  <a:pt x="90" y="14"/>
                </a:lnTo>
                <a:lnTo>
                  <a:pt x="121" y="14"/>
                </a:lnTo>
                <a:lnTo>
                  <a:pt x="121" y="24"/>
                </a:lnTo>
                <a:lnTo>
                  <a:pt x="149" y="24"/>
                </a:lnTo>
                <a:lnTo>
                  <a:pt x="149" y="30"/>
                </a:lnTo>
                <a:lnTo>
                  <a:pt x="179" y="30"/>
                </a:lnTo>
                <a:lnTo>
                  <a:pt x="179" y="40"/>
                </a:lnTo>
                <a:lnTo>
                  <a:pt x="197" y="40"/>
                </a:lnTo>
                <a:lnTo>
                  <a:pt x="197" y="58"/>
                </a:lnTo>
                <a:lnTo>
                  <a:pt x="207" y="58"/>
                </a:lnTo>
                <a:lnTo>
                  <a:pt x="207" y="82"/>
                </a:lnTo>
                <a:lnTo>
                  <a:pt x="215" y="82"/>
                </a:lnTo>
                <a:lnTo>
                  <a:pt x="215" y="110"/>
                </a:lnTo>
                <a:lnTo>
                  <a:pt x="221" y="110"/>
                </a:lnTo>
                <a:lnTo>
                  <a:pt x="221" y="124"/>
                </a:lnTo>
                <a:lnTo>
                  <a:pt x="233" y="124"/>
                </a:lnTo>
                <a:lnTo>
                  <a:pt x="233" y="144"/>
                </a:lnTo>
                <a:lnTo>
                  <a:pt x="253" y="144"/>
                </a:lnTo>
                <a:lnTo>
                  <a:pt x="253" y="160"/>
                </a:lnTo>
                <a:lnTo>
                  <a:pt x="261" y="160"/>
                </a:lnTo>
                <a:lnTo>
                  <a:pt x="261" y="184"/>
                </a:lnTo>
                <a:lnTo>
                  <a:pt x="271" y="184"/>
                </a:lnTo>
                <a:lnTo>
                  <a:pt x="271" y="210"/>
                </a:lnTo>
                <a:lnTo>
                  <a:pt x="283" y="210"/>
                </a:lnTo>
                <a:lnTo>
                  <a:pt x="283" y="236"/>
                </a:lnTo>
                <a:lnTo>
                  <a:pt x="297" y="236"/>
                </a:lnTo>
                <a:lnTo>
                  <a:pt x="297" y="247"/>
                </a:lnTo>
                <a:lnTo>
                  <a:pt x="309" y="247"/>
                </a:lnTo>
                <a:lnTo>
                  <a:pt x="309" y="265"/>
                </a:lnTo>
                <a:lnTo>
                  <a:pt x="323" y="265"/>
                </a:lnTo>
                <a:lnTo>
                  <a:pt x="323" y="287"/>
                </a:lnTo>
                <a:lnTo>
                  <a:pt x="333" y="287"/>
                </a:lnTo>
                <a:lnTo>
                  <a:pt x="333" y="305"/>
                </a:lnTo>
                <a:lnTo>
                  <a:pt x="351" y="305"/>
                </a:lnTo>
                <a:lnTo>
                  <a:pt x="351" y="317"/>
                </a:lnTo>
                <a:lnTo>
                  <a:pt x="355" y="317"/>
                </a:lnTo>
                <a:lnTo>
                  <a:pt x="355" y="343"/>
                </a:lnTo>
                <a:lnTo>
                  <a:pt x="373" y="343"/>
                </a:lnTo>
                <a:lnTo>
                  <a:pt x="373" y="363"/>
                </a:lnTo>
                <a:lnTo>
                  <a:pt x="382" y="363"/>
                </a:lnTo>
                <a:lnTo>
                  <a:pt x="382" y="391"/>
                </a:lnTo>
                <a:lnTo>
                  <a:pt x="388" y="391"/>
                </a:lnTo>
                <a:lnTo>
                  <a:pt x="388" y="413"/>
                </a:lnTo>
                <a:lnTo>
                  <a:pt x="400" y="413"/>
                </a:lnTo>
                <a:lnTo>
                  <a:pt x="400" y="437"/>
                </a:lnTo>
                <a:lnTo>
                  <a:pt x="406" y="437"/>
                </a:lnTo>
                <a:lnTo>
                  <a:pt x="406" y="451"/>
                </a:lnTo>
                <a:lnTo>
                  <a:pt x="414" y="451"/>
                </a:lnTo>
                <a:lnTo>
                  <a:pt x="414" y="473"/>
                </a:lnTo>
                <a:lnTo>
                  <a:pt x="426" y="473"/>
                </a:lnTo>
                <a:lnTo>
                  <a:pt x="426" y="487"/>
                </a:lnTo>
                <a:lnTo>
                  <a:pt x="440" y="487"/>
                </a:lnTo>
                <a:lnTo>
                  <a:pt x="440" y="497"/>
                </a:lnTo>
                <a:lnTo>
                  <a:pt x="450" y="497"/>
                </a:lnTo>
                <a:lnTo>
                  <a:pt x="450" y="515"/>
                </a:lnTo>
                <a:lnTo>
                  <a:pt x="462" y="515"/>
                </a:lnTo>
                <a:lnTo>
                  <a:pt x="462" y="537"/>
                </a:lnTo>
                <a:lnTo>
                  <a:pt x="472" y="537"/>
                </a:lnTo>
                <a:lnTo>
                  <a:pt x="472" y="553"/>
                </a:lnTo>
                <a:lnTo>
                  <a:pt x="484" y="553"/>
                </a:lnTo>
                <a:lnTo>
                  <a:pt x="484" y="569"/>
                </a:lnTo>
                <a:lnTo>
                  <a:pt x="496" y="569"/>
                </a:lnTo>
                <a:lnTo>
                  <a:pt x="496" y="589"/>
                </a:lnTo>
                <a:lnTo>
                  <a:pt x="504" y="589"/>
                </a:lnTo>
                <a:lnTo>
                  <a:pt x="504" y="605"/>
                </a:lnTo>
                <a:lnTo>
                  <a:pt x="516" y="605"/>
                </a:lnTo>
                <a:lnTo>
                  <a:pt x="516" y="619"/>
                </a:lnTo>
                <a:lnTo>
                  <a:pt x="528" y="619"/>
                </a:lnTo>
                <a:lnTo>
                  <a:pt x="528" y="629"/>
                </a:lnTo>
                <a:lnTo>
                  <a:pt x="534" y="629"/>
                </a:lnTo>
                <a:lnTo>
                  <a:pt x="534" y="652"/>
                </a:lnTo>
                <a:lnTo>
                  <a:pt x="540" y="652"/>
                </a:lnTo>
                <a:lnTo>
                  <a:pt x="540" y="660"/>
                </a:lnTo>
                <a:lnTo>
                  <a:pt x="554" y="660"/>
                </a:lnTo>
                <a:lnTo>
                  <a:pt x="554" y="678"/>
                </a:lnTo>
                <a:lnTo>
                  <a:pt x="568" y="678"/>
                </a:lnTo>
                <a:lnTo>
                  <a:pt x="568" y="696"/>
                </a:lnTo>
                <a:lnTo>
                  <a:pt x="584" y="696"/>
                </a:lnTo>
                <a:lnTo>
                  <a:pt x="584" y="718"/>
                </a:lnTo>
                <a:lnTo>
                  <a:pt x="602" y="718"/>
                </a:lnTo>
                <a:lnTo>
                  <a:pt x="602" y="732"/>
                </a:lnTo>
                <a:lnTo>
                  <a:pt x="622" y="732"/>
                </a:lnTo>
                <a:lnTo>
                  <a:pt x="622" y="748"/>
                </a:lnTo>
                <a:lnTo>
                  <a:pt x="636" y="748"/>
                </a:lnTo>
                <a:lnTo>
                  <a:pt x="636" y="770"/>
                </a:lnTo>
                <a:lnTo>
                  <a:pt x="647" y="770"/>
                </a:lnTo>
                <a:lnTo>
                  <a:pt x="647" y="784"/>
                </a:lnTo>
                <a:lnTo>
                  <a:pt x="669" y="784"/>
                </a:lnTo>
                <a:lnTo>
                  <a:pt x="669" y="798"/>
                </a:lnTo>
                <a:lnTo>
                  <a:pt x="691" y="798"/>
                </a:lnTo>
                <a:lnTo>
                  <a:pt x="691" y="816"/>
                </a:lnTo>
                <a:lnTo>
                  <a:pt x="715" y="816"/>
                </a:lnTo>
                <a:lnTo>
                  <a:pt x="715" y="836"/>
                </a:lnTo>
                <a:lnTo>
                  <a:pt x="733" y="836"/>
                </a:lnTo>
                <a:lnTo>
                  <a:pt x="733" y="852"/>
                </a:lnTo>
                <a:lnTo>
                  <a:pt x="757" y="852"/>
                </a:lnTo>
                <a:lnTo>
                  <a:pt x="757" y="870"/>
                </a:lnTo>
                <a:lnTo>
                  <a:pt x="781" y="870"/>
                </a:lnTo>
                <a:lnTo>
                  <a:pt x="781" y="886"/>
                </a:lnTo>
                <a:lnTo>
                  <a:pt x="805" y="886"/>
                </a:lnTo>
                <a:lnTo>
                  <a:pt x="805" y="898"/>
                </a:lnTo>
                <a:lnTo>
                  <a:pt x="829" y="898"/>
                </a:lnTo>
                <a:lnTo>
                  <a:pt x="829" y="914"/>
                </a:lnTo>
                <a:lnTo>
                  <a:pt x="849" y="914"/>
                </a:lnTo>
                <a:lnTo>
                  <a:pt x="849" y="930"/>
                </a:lnTo>
                <a:lnTo>
                  <a:pt x="871" y="930"/>
                </a:lnTo>
                <a:lnTo>
                  <a:pt x="871" y="944"/>
                </a:lnTo>
                <a:lnTo>
                  <a:pt x="883" y="944"/>
                </a:lnTo>
                <a:lnTo>
                  <a:pt x="883" y="960"/>
                </a:lnTo>
                <a:lnTo>
                  <a:pt x="895" y="960"/>
                </a:lnTo>
                <a:lnTo>
                  <a:pt x="895" y="970"/>
                </a:lnTo>
                <a:lnTo>
                  <a:pt x="910" y="970"/>
                </a:lnTo>
                <a:lnTo>
                  <a:pt x="910" y="994"/>
                </a:lnTo>
                <a:lnTo>
                  <a:pt x="930" y="994"/>
                </a:lnTo>
                <a:lnTo>
                  <a:pt x="930" y="1012"/>
                </a:lnTo>
                <a:lnTo>
                  <a:pt x="950" y="1012"/>
                </a:lnTo>
                <a:lnTo>
                  <a:pt x="950" y="1034"/>
                </a:lnTo>
                <a:lnTo>
                  <a:pt x="978" y="1034"/>
                </a:lnTo>
                <a:lnTo>
                  <a:pt x="978" y="1055"/>
                </a:lnTo>
                <a:lnTo>
                  <a:pt x="1004" y="1055"/>
                </a:lnTo>
                <a:lnTo>
                  <a:pt x="1004" y="1067"/>
                </a:lnTo>
                <a:lnTo>
                  <a:pt x="1030" y="1067"/>
                </a:lnTo>
                <a:lnTo>
                  <a:pt x="1030" y="1079"/>
                </a:lnTo>
                <a:lnTo>
                  <a:pt x="1056" y="1079"/>
                </a:lnTo>
                <a:lnTo>
                  <a:pt x="1056" y="1089"/>
                </a:lnTo>
                <a:lnTo>
                  <a:pt x="1080" y="1089"/>
                </a:lnTo>
                <a:lnTo>
                  <a:pt x="1080" y="1101"/>
                </a:lnTo>
                <a:lnTo>
                  <a:pt x="1108" y="1101"/>
                </a:lnTo>
                <a:lnTo>
                  <a:pt x="1108" y="1117"/>
                </a:lnTo>
                <a:lnTo>
                  <a:pt x="1142" y="1117"/>
                </a:lnTo>
                <a:lnTo>
                  <a:pt x="1142" y="1129"/>
                </a:lnTo>
                <a:lnTo>
                  <a:pt x="1162" y="1129"/>
                </a:lnTo>
                <a:lnTo>
                  <a:pt x="1162" y="1155"/>
                </a:lnTo>
                <a:lnTo>
                  <a:pt x="1181" y="1155"/>
                </a:lnTo>
                <a:lnTo>
                  <a:pt x="1181" y="1169"/>
                </a:lnTo>
                <a:lnTo>
                  <a:pt x="1205" y="1169"/>
                </a:lnTo>
                <a:lnTo>
                  <a:pt x="1205" y="1183"/>
                </a:lnTo>
                <a:lnTo>
                  <a:pt x="1231" y="1183"/>
                </a:lnTo>
                <a:lnTo>
                  <a:pt x="1231" y="1193"/>
                </a:lnTo>
                <a:lnTo>
                  <a:pt x="1259" y="1193"/>
                </a:lnTo>
                <a:lnTo>
                  <a:pt x="1259" y="1207"/>
                </a:lnTo>
                <a:lnTo>
                  <a:pt x="1291" y="1207"/>
                </a:lnTo>
                <a:lnTo>
                  <a:pt x="1291" y="1217"/>
                </a:lnTo>
                <a:lnTo>
                  <a:pt x="1317" y="1217"/>
                </a:lnTo>
                <a:lnTo>
                  <a:pt x="1317" y="1227"/>
                </a:lnTo>
                <a:lnTo>
                  <a:pt x="1347" y="1227"/>
                </a:lnTo>
                <a:lnTo>
                  <a:pt x="1347" y="1239"/>
                </a:lnTo>
                <a:lnTo>
                  <a:pt x="1379" y="1239"/>
                </a:lnTo>
                <a:lnTo>
                  <a:pt x="1379" y="1253"/>
                </a:lnTo>
                <a:lnTo>
                  <a:pt x="1403" y="1253"/>
                </a:lnTo>
                <a:lnTo>
                  <a:pt x="1403" y="1265"/>
                </a:lnTo>
                <a:lnTo>
                  <a:pt x="1431" y="1265"/>
                </a:lnTo>
                <a:lnTo>
                  <a:pt x="1431" y="1275"/>
                </a:lnTo>
                <a:lnTo>
                  <a:pt x="1450" y="1275"/>
                </a:lnTo>
                <a:lnTo>
                  <a:pt x="1450" y="1291"/>
                </a:lnTo>
                <a:lnTo>
                  <a:pt x="1470" y="1291"/>
                </a:lnTo>
                <a:lnTo>
                  <a:pt x="1470" y="1307"/>
                </a:lnTo>
                <a:lnTo>
                  <a:pt x="1538" y="1307"/>
                </a:lnTo>
                <a:lnTo>
                  <a:pt x="1538" y="1327"/>
                </a:lnTo>
                <a:lnTo>
                  <a:pt x="1568" y="1327"/>
                </a:lnTo>
                <a:lnTo>
                  <a:pt x="1568" y="1341"/>
                </a:lnTo>
                <a:lnTo>
                  <a:pt x="1594" y="1341"/>
                </a:lnTo>
                <a:lnTo>
                  <a:pt x="1594" y="1351"/>
                </a:lnTo>
                <a:lnTo>
                  <a:pt x="1626" y="1351"/>
                </a:lnTo>
                <a:lnTo>
                  <a:pt x="1626" y="1361"/>
                </a:lnTo>
                <a:lnTo>
                  <a:pt x="1654" y="1361"/>
                </a:lnTo>
                <a:lnTo>
                  <a:pt x="1654" y="1373"/>
                </a:lnTo>
                <a:lnTo>
                  <a:pt x="1682" y="1373"/>
                </a:lnTo>
                <a:lnTo>
                  <a:pt x="1682" y="1387"/>
                </a:lnTo>
                <a:lnTo>
                  <a:pt x="1719" y="1387"/>
                </a:lnTo>
                <a:lnTo>
                  <a:pt x="1719" y="1391"/>
                </a:lnTo>
                <a:lnTo>
                  <a:pt x="1745" y="1391"/>
                </a:lnTo>
                <a:lnTo>
                  <a:pt x="1745" y="1397"/>
                </a:lnTo>
                <a:lnTo>
                  <a:pt x="1777" y="1397"/>
                </a:lnTo>
                <a:lnTo>
                  <a:pt x="1777" y="1409"/>
                </a:lnTo>
                <a:lnTo>
                  <a:pt x="1849" y="1409"/>
                </a:lnTo>
                <a:lnTo>
                  <a:pt x="1849" y="1417"/>
                </a:lnTo>
                <a:lnTo>
                  <a:pt x="1865" y="1417"/>
                </a:lnTo>
                <a:lnTo>
                  <a:pt x="1865" y="1431"/>
                </a:lnTo>
                <a:lnTo>
                  <a:pt x="1889" y="1431"/>
                </a:lnTo>
                <a:lnTo>
                  <a:pt x="1889" y="1452"/>
                </a:lnTo>
                <a:lnTo>
                  <a:pt x="1915" y="1452"/>
                </a:lnTo>
                <a:lnTo>
                  <a:pt x="1915" y="1474"/>
                </a:lnTo>
                <a:lnTo>
                  <a:pt x="1943" y="1474"/>
                </a:lnTo>
                <a:lnTo>
                  <a:pt x="1943" y="1480"/>
                </a:lnTo>
                <a:lnTo>
                  <a:pt x="2126" y="1480"/>
                </a:lnTo>
                <a:lnTo>
                  <a:pt x="2126" y="1492"/>
                </a:lnTo>
                <a:lnTo>
                  <a:pt x="2146" y="1492"/>
                </a:lnTo>
                <a:lnTo>
                  <a:pt x="2146" y="1504"/>
                </a:lnTo>
                <a:lnTo>
                  <a:pt x="2158" y="1504"/>
                </a:lnTo>
                <a:lnTo>
                  <a:pt x="2158" y="1512"/>
                </a:lnTo>
                <a:lnTo>
                  <a:pt x="2178" y="1512"/>
                </a:lnTo>
                <a:lnTo>
                  <a:pt x="2178" y="1522"/>
                </a:lnTo>
                <a:lnTo>
                  <a:pt x="2243" y="1522"/>
                </a:lnTo>
                <a:lnTo>
                  <a:pt x="2243" y="1534"/>
                </a:lnTo>
                <a:lnTo>
                  <a:pt x="2275" y="1534"/>
                </a:lnTo>
                <a:lnTo>
                  <a:pt x="2275" y="1546"/>
                </a:lnTo>
                <a:lnTo>
                  <a:pt x="2393" y="1546"/>
                </a:lnTo>
                <a:lnTo>
                  <a:pt x="2393" y="1554"/>
                </a:lnTo>
                <a:lnTo>
                  <a:pt x="2419" y="1554"/>
                </a:lnTo>
                <a:lnTo>
                  <a:pt x="2419" y="1562"/>
                </a:lnTo>
                <a:lnTo>
                  <a:pt x="2738" y="1562"/>
                </a:lnTo>
                <a:lnTo>
                  <a:pt x="2738" y="1592"/>
                </a:lnTo>
                <a:lnTo>
                  <a:pt x="2748" y="1592"/>
                </a:lnTo>
                <a:lnTo>
                  <a:pt x="2748" y="1612"/>
                </a:lnTo>
                <a:lnTo>
                  <a:pt x="3429" y="1612"/>
                </a:lnTo>
              </a:path>
            </a:pathLst>
          </a:custGeom>
          <a:ln w="19050">
            <a:solidFill>
              <a:schemeClr val="accent4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15178" y="1920875"/>
            <a:ext cx="4713647" cy="3016250"/>
          </a:xfrm>
          <a:custGeom>
            <a:avLst/>
            <a:gdLst>
              <a:gd name="T0" fmla="*/ 312 w 5280"/>
              <a:gd name="T1" fmla="*/ 21 h 1900"/>
              <a:gd name="T2" fmla="*/ 447 w 5280"/>
              <a:gd name="T3" fmla="*/ 43 h 1900"/>
              <a:gd name="T4" fmla="*/ 554 w 5280"/>
              <a:gd name="T5" fmla="*/ 78 h 1900"/>
              <a:gd name="T6" fmla="*/ 653 w 5280"/>
              <a:gd name="T7" fmla="*/ 107 h 1900"/>
              <a:gd name="T8" fmla="*/ 752 w 5280"/>
              <a:gd name="T9" fmla="*/ 142 h 1900"/>
              <a:gd name="T10" fmla="*/ 873 w 5280"/>
              <a:gd name="T11" fmla="*/ 164 h 1900"/>
              <a:gd name="T12" fmla="*/ 1100 w 5280"/>
              <a:gd name="T13" fmla="*/ 199 h 1900"/>
              <a:gd name="T14" fmla="*/ 1221 w 5280"/>
              <a:gd name="T15" fmla="*/ 235 h 1900"/>
              <a:gd name="T16" fmla="*/ 1313 w 5280"/>
              <a:gd name="T17" fmla="*/ 277 h 1900"/>
              <a:gd name="T18" fmla="*/ 1441 w 5280"/>
              <a:gd name="T19" fmla="*/ 313 h 1900"/>
              <a:gd name="T20" fmla="*/ 1547 w 5280"/>
              <a:gd name="T21" fmla="*/ 349 h 1900"/>
              <a:gd name="T22" fmla="*/ 1632 w 5280"/>
              <a:gd name="T23" fmla="*/ 391 h 1900"/>
              <a:gd name="T24" fmla="*/ 1703 w 5280"/>
              <a:gd name="T25" fmla="*/ 427 h 1900"/>
              <a:gd name="T26" fmla="*/ 1795 w 5280"/>
              <a:gd name="T27" fmla="*/ 477 h 1900"/>
              <a:gd name="T28" fmla="*/ 1902 w 5280"/>
              <a:gd name="T29" fmla="*/ 505 h 1900"/>
              <a:gd name="T30" fmla="*/ 2008 w 5280"/>
              <a:gd name="T31" fmla="*/ 562 h 1900"/>
              <a:gd name="T32" fmla="*/ 2115 w 5280"/>
              <a:gd name="T33" fmla="*/ 591 h 1900"/>
              <a:gd name="T34" fmla="*/ 2200 w 5280"/>
              <a:gd name="T35" fmla="*/ 640 h 1900"/>
              <a:gd name="T36" fmla="*/ 2328 w 5280"/>
              <a:gd name="T37" fmla="*/ 683 h 1900"/>
              <a:gd name="T38" fmla="*/ 2441 w 5280"/>
              <a:gd name="T39" fmla="*/ 719 h 1900"/>
              <a:gd name="T40" fmla="*/ 2519 w 5280"/>
              <a:gd name="T41" fmla="*/ 747 h 1900"/>
              <a:gd name="T42" fmla="*/ 2569 w 5280"/>
              <a:gd name="T43" fmla="*/ 797 h 1900"/>
              <a:gd name="T44" fmla="*/ 2647 w 5280"/>
              <a:gd name="T45" fmla="*/ 833 h 1900"/>
              <a:gd name="T46" fmla="*/ 2803 w 5280"/>
              <a:gd name="T47" fmla="*/ 868 h 1900"/>
              <a:gd name="T48" fmla="*/ 2895 w 5280"/>
              <a:gd name="T49" fmla="*/ 904 h 1900"/>
              <a:gd name="T50" fmla="*/ 2952 w 5280"/>
              <a:gd name="T51" fmla="*/ 946 h 1900"/>
              <a:gd name="T52" fmla="*/ 3165 w 5280"/>
              <a:gd name="T53" fmla="*/ 989 h 1900"/>
              <a:gd name="T54" fmla="*/ 3286 w 5280"/>
              <a:gd name="T55" fmla="*/ 1046 h 1900"/>
              <a:gd name="T56" fmla="*/ 3499 w 5280"/>
              <a:gd name="T57" fmla="*/ 1089 h 1900"/>
              <a:gd name="T58" fmla="*/ 3719 w 5280"/>
              <a:gd name="T59" fmla="*/ 1139 h 1900"/>
              <a:gd name="T60" fmla="*/ 3882 w 5280"/>
              <a:gd name="T61" fmla="*/ 1238 h 1900"/>
              <a:gd name="T62" fmla="*/ 5266 w 5280"/>
              <a:gd name="T63" fmla="*/ 1900 h 1900"/>
              <a:gd name="T64" fmla="*/ 3626 w 5280"/>
              <a:gd name="T65" fmla="*/ 1822 h 1900"/>
              <a:gd name="T66" fmla="*/ 3257 w 5280"/>
              <a:gd name="T67" fmla="*/ 1772 h 1900"/>
              <a:gd name="T68" fmla="*/ 2874 w 5280"/>
              <a:gd name="T69" fmla="*/ 1708 h 1900"/>
              <a:gd name="T70" fmla="*/ 2661 w 5280"/>
              <a:gd name="T71" fmla="*/ 1644 h 1900"/>
              <a:gd name="T72" fmla="*/ 2463 w 5280"/>
              <a:gd name="T73" fmla="*/ 1601 h 1900"/>
              <a:gd name="T74" fmla="*/ 2278 w 5280"/>
              <a:gd name="T75" fmla="*/ 1537 h 1900"/>
              <a:gd name="T76" fmla="*/ 2065 w 5280"/>
              <a:gd name="T77" fmla="*/ 1473 h 1900"/>
              <a:gd name="T78" fmla="*/ 1895 w 5280"/>
              <a:gd name="T79" fmla="*/ 1423 h 1900"/>
              <a:gd name="T80" fmla="*/ 1717 w 5280"/>
              <a:gd name="T81" fmla="*/ 1359 h 1900"/>
              <a:gd name="T82" fmla="*/ 1561 w 5280"/>
              <a:gd name="T83" fmla="*/ 1281 h 1900"/>
              <a:gd name="T84" fmla="*/ 1398 w 5280"/>
              <a:gd name="T85" fmla="*/ 1217 h 1900"/>
              <a:gd name="T86" fmla="*/ 1263 w 5280"/>
              <a:gd name="T87" fmla="*/ 1124 h 1900"/>
              <a:gd name="T88" fmla="*/ 1164 w 5280"/>
              <a:gd name="T89" fmla="*/ 1053 h 1900"/>
              <a:gd name="T90" fmla="*/ 1008 w 5280"/>
              <a:gd name="T91" fmla="*/ 982 h 1900"/>
              <a:gd name="T92" fmla="*/ 873 w 5280"/>
              <a:gd name="T93" fmla="*/ 904 h 1900"/>
              <a:gd name="T94" fmla="*/ 774 w 5280"/>
              <a:gd name="T95" fmla="*/ 811 h 1900"/>
              <a:gd name="T96" fmla="*/ 695 w 5280"/>
              <a:gd name="T97" fmla="*/ 733 h 1900"/>
              <a:gd name="T98" fmla="*/ 639 w 5280"/>
              <a:gd name="T99" fmla="*/ 662 h 1900"/>
              <a:gd name="T100" fmla="*/ 568 w 5280"/>
              <a:gd name="T101" fmla="*/ 576 h 1900"/>
              <a:gd name="T102" fmla="*/ 497 w 5280"/>
              <a:gd name="T103" fmla="*/ 505 h 1900"/>
              <a:gd name="T104" fmla="*/ 440 w 5280"/>
              <a:gd name="T105" fmla="*/ 398 h 1900"/>
              <a:gd name="T106" fmla="*/ 362 w 5280"/>
              <a:gd name="T107" fmla="*/ 306 h 1900"/>
              <a:gd name="T108" fmla="*/ 284 w 5280"/>
              <a:gd name="T109" fmla="*/ 206 h 1900"/>
              <a:gd name="T110" fmla="*/ 206 w 5280"/>
              <a:gd name="T111" fmla="*/ 121 h 1900"/>
              <a:gd name="T112" fmla="*/ 135 w 5280"/>
              <a:gd name="T113" fmla="*/ 21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80" h="1900">
                <a:moveTo>
                  <a:pt x="0" y="0"/>
                </a:moveTo>
                <a:lnTo>
                  <a:pt x="170" y="0"/>
                </a:lnTo>
                <a:lnTo>
                  <a:pt x="170" y="7"/>
                </a:lnTo>
                <a:lnTo>
                  <a:pt x="199" y="7"/>
                </a:lnTo>
                <a:lnTo>
                  <a:pt x="199" y="14"/>
                </a:lnTo>
                <a:lnTo>
                  <a:pt x="291" y="14"/>
                </a:lnTo>
                <a:lnTo>
                  <a:pt x="291" y="21"/>
                </a:lnTo>
                <a:lnTo>
                  <a:pt x="312" y="21"/>
                </a:lnTo>
                <a:lnTo>
                  <a:pt x="312" y="28"/>
                </a:lnTo>
                <a:lnTo>
                  <a:pt x="355" y="28"/>
                </a:lnTo>
                <a:lnTo>
                  <a:pt x="355" y="28"/>
                </a:lnTo>
                <a:lnTo>
                  <a:pt x="397" y="28"/>
                </a:lnTo>
                <a:lnTo>
                  <a:pt x="397" y="36"/>
                </a:lnTo>
                <a:lnTo>
                  <a:pt x="419" y="36"/>
                </a:lnTo>
                <a:lnTo>
                  <a:pt x="419" y="43"/>
                </a:lnTo>
                <a:lnTo>
                  <a:pt x="447" y="43"/>
                </a:lnTo>
                <a:lnTo>
                  <a:pt x="447" y="50"/>
                </a:lnTo>
                <a:lnTo>
                  <a:pt x="454" y="50"/>
                </a:lnTo>
                <a:lnTo>
                  <a:pt x="454" y="64"/>
                </a:lnTo>
                <a:lnTo>
                  <a:pt x="504" y="64"/>
                </a:lnTo>
                <a:lnTo>
                  <a:pt x="504" y="71"/>
                </a:lnTo>
                <a:lnTo>
                  <a:pt x="532" y="71"/>
                </a:lnTo>
                <a:lnTo>
                  <a:pt x="532" y="78"/>
                </a:lnTo>
                <a:lnTo>
                  <a:pt x="554" y="78"/>
                </a:lnTo>
                <a:lnTo>
                  <a:pt x="554" y="85"/>
                </a:lnTo>
                <a:lnTo>
                  <a:pt x="596" y="85"/>
                </a:lnTo>
                <a:lnTo>
                  <a:pt x="596" y="92"/>
                </a:lnTo>
                <a:lnTo>
                  <a:pt x="610" y="92"/>
                </a:lnTo>
                <a:lnTo>
                  <a:pt x="610" y="107"/>
                </a:lnTo>
                <a:lnTo>
                  <a:pt x="624" y="107"/>
                </a:lnTo>
                <a:lnTo>
                  <a:pt x="624" y="107"/>
                </a:lnTo>
                <a:lnTo>
                  <a:pt x="653" y="107"/>
                </a:lnTo>
                <a:lnTo>
                  <a:pt x="653" y="114"/>
                </a:lnTo>
                <a:lnTo>
                  <a:pt x="674" y="114"/>
                </a:lnTo>
                <a:lnTo>
                  <a:pt x="674" y="121"/>
                </a:lnTo>
                <a:lnTo>
                  <a:pt x="717" y="121"/>
                </a:lnTo>
                <a:lnTo>
                  <a:pt x="717" y="128"/>
                </a:lnTo>
                <a:lnTo>
                  <a:pt x="731" y="128"/>
                </a:lnTo>
                <a:lnTo>
                  <a:pt x="731" y="142"/>
                </a:lnTo>
                <a:lnTo>
                  <a:pt x="752" y="142"/>
                </a:lnTo>
                <a:lnTo>
                  <a:pt x="752" y="149"/>
                </a:lnTo>
                <a:lnTo>
                  <a:pt x="774" y="149"/>
                </a:lnTo>
                <a:lnTo>
                  <a:pt x="774" y="149"/>
                </a:lnTo>
                <a:lnTo>
                  <a:pt x="802" y="149"/>
                </a:lnTo>
                <a:lnTo>
                  <a:pt x="802" y="156"/>
                </a:lnTo>
                <a:lnTo>
                  <a:pt x="830" y="156"/>
                </a:lnTo>
                <a:lnTo>
                  <a:pt x="830" y="164"/>
                </a:lnTo>
                <a:lnTo>
                  <a:pt x="873" y="164"/>
                </a:lnTo>
                <a:lnTo>
                  <a:pt x="873" y="171"/>
                </a:lnTo>
                <a:lnTo>
                  <a:pt x="901" y="171"/>
                </a:lnTo>
                <a:lnTo>
                  <a:pt x="901" y="178"/>
                </a:lnTo>
                <a:lnTo>
                  <a:pt x="944" y="178"/>
                </a:lnTo>
                <a:lnTo>
                  <a:pt x="944" y="192"/>
                </a:lnTo>
                <a:lnTo>
                  <a:pt x="979" y="192"/>
                </a:lnTo>
                <a:lnTo>
                  <a:pt x="979" y="199"/>
                </a:lnTo>
                <a:lnTo>
                  <a:pt x="1100" y="199"/>
                </a:lnTo>
                <a:lnTo>
                  <a:pt x="1100" y="206"/>
                </a:lnTo>
                <a:lnTo>
                  <a:pt x="1135" y="206"/>
                </a:lnTo>
                <a:lnTo>
                  <a:pt x="1135" y="221"/>
                </a:lnTo>
                <a:lnTo>
                  <a:pt x="1171" y="221"/>
                </a:lnTo>
                <a:lnTo>
                  <a:pt x="1171" y="228"/>
                </a:lnTo>
                <a:lnTo>
                  <a:pt x="1185" y="228"/>
                </a:lnTo>
                <a:lnTo>
                  <a:pt x="1185" y="235"/>
                </a:lnTo>
                <a:lnTo>
                  <a:pt x="1221" y="235"/>
                </a:lnTo>
                <a:lnTo>
                  <a:pt x="1221" y="249"/>
                </a:lnTo>
                <a:lnTo>
                  <a:pt x="1242" y="249"/>
                </a:lnTo>
                <a:lnTo>
                  <a:pt x="1242" y="256"/>
                </a:lnTo>
                <a:lnTo>
                  <a:pt x="1263" y="256"/>
                </a:lnTo>
                <a:lnTo>
                  <a:pt x="1263" y="263"/>
                </a:lnTo>
                <a:lnTo>
                  <a:pt x="1284" y="263"/>
                </a:lnTo>
                <a:lnTo>
                  <a:pt x="1284" y="277"/>
                </a:lnTo>
                <a:lnTo>
                  <a:pt x="1313" y="277"/>
                </a:lnTo>
                <a:lnTo>
                  <a:pt x="1313" y="285"/>
                </a:lnTo>
                <a:lnTo>
                  <a:pt x="1363" y="285"/>
                </a:lnTo>
                <a:lnTo>
                  <a:pt x="1363" y="292"/>
                </a:lnTo>
                <a:lnTo>
                  <a:pt x="1391" y="292"/>
                </a:lnTo>
                <a:lnTo>
                  <a:pt x="1391" y="299"/>
                </a:lnTo>
                <a:lnTo>
                  <a:pt x="1419" y="299"/>
                </a:lnTo>
                <a:lnTo>
                  <a:pt x="1419" y="313"/>
                </a:lnTo>
                <a:lnTo>
                  <a:pt x="1441" y="313"/>
                </a:lnTo>
                <a:lnTo>
                  <a:pt x="1441" y="327"/>
                </a:lnTo>
                <a:lnTo>
                  <a:pt x="1462" y="327"/>
                </a:lnTo>
                <a:lnTo>
                  <a:pt x="1462" y="327"/>
                </a:lnTo>
                <a:lnTo>
                  <a:pt x="1504" y="327"/>
                </a:lnTo>
                <a:lnTo>
                  <a:pt x="1504" y="334"/>
                </a:lnTo>
                <a:lnTo>
                  <a:pt x="1533" y="334"/>
                </a:lnTo>
                <a:lnTo>
                  <a:pt x="1533" y="349"/>
                </a:lnTo>
                <a:lnTo>
                  <a:pt x="1547" y="349"/>
                </a:lnTo>
                <a:lnTo>
                  <a:pt x="1547" y="356"/>
                </a:lnTo>
                <a:lnTo>
                  <a:pt x="1568" y="356"/>
                </a:lnTo>
                <a:lnTo>
                  <a:pt x="1568" y="370"/>
                </a:lnTo>
                <a:lnTo>
                  <a:pt x="1590" y="370"/>
                </a:lnTo>
                <a:lnTo>
                  <a:pt x="1590" y="384"/>
                </a:lnTo>
                <a:lnTo>
                  <a:pt x="1611" y="384"/>
                </a:lnTo>
                <a:lnTo>
                  <a:pt x="1611" y="391"/>
                </a:lnTo>
                <a:lnTo>
                  <a:pt x="1632" y="391"/>
                </a:lnTo>
                <a:lnTo>
                  <a:pt x="1632" y="398"/>
                </a:lnTo>
                <a:lnTo>
                  <a:pt x="1646" y="398"/>
                </a:lnTo>
                <a:lnTo>
                  <a:pt x="1646" y="413"/>
                </a:lnTo>
                <a:lnTo>
                  <a:pt x="1668" y="413"/>
                </a:lnTo>
                <a:lnTo>
                  <a:pt x="1668" y="420"/>
                </a:lnTo>
                <a:lnTo>
                  <a:pt x="1682" y="420"/>
                </a:lnTo>
                <a:lnTo>
                  <a:pt x="1682" y="427"/>
                </a:lnTo>
                <a:lnTo>
                  <a:pt x="1703" y="427"/>
                </a:lnTo>
                <a:lnTo>
                  <a:pt x="1703" y="434"/>
                </a:lnTo>
                <a:lnTo>
                  <a:pt x="1724" y="434"/>
                </a:lnTo>
                <a:lnTo>
                  <a:pt x="1724" y="455"/>
                </a:lnTo>
                <a:lnTo>
                  <a:pt x="1753" y="455"/>
                </a:lnTo>
                <a:lnTo>
                  <a:pt x="1753" y="463"/>
                </a:lnTo>
                <a:lnTo>
                  <a:pt x="1774" y="463"/>
                </a:lnTo>
                <a:lnTo>
                  <a:pt x="1774" y="477"/>
                </a:lnTo>
                <a:lnTo>
                  <a:pt x="1795" y="477"/>
                </a:lnTo>
                <a:lnTo>
                  <a:pt x="1795" y="484"/>
                </a:lnTo>
                <a:lnTo>
                  <a:pt x="1810" y="484"/>
                </a:lnTo>
                <a:lnTo>
                  <a:pt x="1810" y="491"/>
                </a:lnTo>
                <a:lnTo>
                  <a:pt x="1831" y="491"/>
                </a:lnTo>
                <a:lnTo>
                  <a:pt x="1831" y="498"/>
                </a:lnTo>
                <a:lnTo>
                  <a:pt x="1866" y="498"/>
                </a:lnTo>
                <a:lnTo>
                  <a:pt x="1866" y="505"/>
                </a:lnTo>
                <a:lnTo>
                  <a:pt x="1902" y="505"/>
                </a:lnTo>
                <a:lnTo>
                  <a:pt x="1902" y="527"/>
                </a:lnTo>
                <a:lnTo>
                  <a:pt x="1944" y="527"/>
                </a:lnTo>
                <a:lnTo>
                  <a:pt x="1944" y="534"/>
                </a:lnTo>
                <a:lnTo>
                  <a:pt x="1966" y="534"/>
                </a:lnTo>
                <a:lnTo>
                  <a:pt x="1966" y="548"/>
                </a:lnTo>
                <a:lnTo>
                  <a:pt x="1987" y="548"/>
                </a:lnTo>
                <a:lnTo>
                  <a:pt x="1987" y="562"/>
                </a:lnTo>
                <a:lnTo>
                  <a:pt x="2008" y="562"/>
                </a:lnTo>
                <a:lnTo>
                  <a:pt x="2008" y="569"/>
                </a:lnTo>
                <a:lnTo>
                  <a:pt x="2037" y="569"/>
                </a:lnTo>
                <a:lnTo>
                  <a:pt x="2037" y="576"/>
                </a:lnTo>
                <a:lnTo>
                  <a:pt x="2065" y="576"/>
                </a:lnTo>
                <a:lnTo>
                  <a:pt x="2065" y="584"/>
                </a:lnTo>
                <a:lnTo>
                  <a:pt x="2079" y="584"/>
                </a:lnTo>
                <a:lnTo>
                  <a:pt x="2079" y="591"/>
                </a:lnTo>
                <a:lnTo>
                  <a:pt x="2115" y="591"/>
                </a:lnTo>
                <a:lnTo>
                  <a:pt x="2115" y="612"/>
                </a:lnTo>
                <a:lnTo>
                  <a:pt x="2136" y="612"/>
                </a:lnTo>
                <a:lnTo>
                  <a:pt x="2136" y="626"/>
                </a:lnTo>
                <a:lnTo>
                  <a:pt x="2157" y="626"/>
                </a:lnTo>
                <a:lnTo>
                  <a:pt x="2157" y="633"/>
                </a:lnTo>
                <a:lnTo>
                  <a:pt x="2186" y="633"/>
                </a:lnTo>
                <a:lnTo>
                  <a:pt x="2186" y="640"/>
                </a:lnTo>
                <a:lnTo>
                  <a:pt x="2200" y="640"/>
                </a:lnTo>
                <a:lnTo>
                  <a:pt x="2200" y="662"/>
                </a:lnTo>
                <a:lnTo>
                  <a:pt x="2250" y="662"/>
                </a:lnTo>
                <a:lnTo>
                  <a:pt x="2250" y="669"/>
                </a:lnTo>
                <a:lnTo>
                  <a:pt x="2292" y="669"/>
                </a:lnTo>
                <a:lnTo>
                  <a:pt x="2292" y="676"/>
                </a:lnTo>
                <a:lnTo>
                  <a:pt x="2306" y="676"/>
                </a:lnTo>
                <a:lnTo>
                  <a:pt x="2306" y="683"/>
                </a:lnTo>
                <a:lnTo>
                  <a:pt x="2328" y="683"/>
                </a:lnTo>
                <a:lnTo>
                  <a:pt x="2328" y="690"/>
                </a:lnTo>
                <a:lnTo>
                  <a:pt x="2363" y="690"/>
                </a:lnTo>
                <a:lnTo>
                  <a:pt x="2363" y="697"/>
                </a:lnTo>
                <a:lnTo>
                  <a:pt x="2384" y="697"/>
                </a:lnTo>
                <a:lnTo>
                  <a:pt x="2384" y="704"/>
                </a:lnTo>
                <a:lnTo>
                  <a:pt x="2413" y="704"/>
                </a:lnTo>
                <a:lnTo>
                  <a:pt x="2413" y="719"/>
                </a:lnTo>
                <a:lnTo>
                  <a:pt x="2441" y="719"/>
                </a:lnTo>
                <a:lnTo>
                  <a:pt x="2441" y="719"/>
                </a:lnTo>
                <a:lnTo>
                  <a:pt x="2455" y="719"/>
                </a:lnTo>
                <a:lnTo>
                  <a:pt x="2455" y="733"/>
                </a:lnTo>
                <a:lnTo>
                  <a:pt x="2477" y="733"/>
                </a:lnTo>
                <a:lnTo>
                  <a:pt x="2477" y="740"/>
                </a:lnTo>
                <a:lnTo>
                  <a:pt x="2498" y="740"/>
                </a:lnTo>
                <a:lnTo>
                  <a:pt x="2498" y="747"/>
                </a:lnTo>
                <a:lnTo>
                  <a:pt x="2519" y="747"/>
                </a:lnTo>
                <a:lnTo>
                  <a:pt x="2519" y="761"/>
                </a:lnTo>
                <a:lnTo>
                  <a:pt x="2526" y="761"/>
                </a:lnTo>
                <a:lnTo>
                  <a:pt x="2526" y="776"/>
                </a:lnTo>
                <a:lnTo>
                  <a:pt x="2534" y="776"/>
                </a:lnTo>
                <a:lnTo>
                  <a:pt x="2534" y="790"/>
                </a:lnTo>
                <a:lnTo>
                  <a:pt x="2548" y="790"/>
                </a:lnTo>
                <a:lnTo>
                  <a:pt x="2548" y="797"/>
                </a:lnTo>
                <a:lnTo>
                  <a:pt x="2569" y="797"/>
                </a:lnTo>
                <a:lnTo>
                  <a:pt x="2569" y="811"/>
                </a:lnTo>
                <a:lnTo>
                  <a:pt x="2583" y="811"/>
                </a:lnTo>
                <a:lnTo>
                  <a:pt x="2583" y="818"/>
                </a:lnTo>
                <a:lnTo>
                  <a:pt x="2597" y="818"/>
                </a:lnTo>
                <a:lnTo>
                  <a:pt x="2597" y="825"/>
                </a:lnTo>
                <a:lnTo>
                  <a:pt x="2633" y="825"/>
                </a:lnTo>
                <a:lnTo>
                  <a:pt x="2633" y="833"/>
                </a:lnTo>
                <a:lnTo>
                  <a:pt x="2647" y="833"/>
                </a:lnTo>
                <a:lnTo>
                  <a:pt x="2647" y="840"/>
                </a:lnTo>
                <a:lnTo>
                  <a:pt x="2718" y="840"/>
                </a:lnTo>
                <a:lnTo>
                  <a:pt x="2718" y="847"/>
                </a:lnTo>
                <a:lnTo>
                  <a:pt x="2725" y="847"/>
                </a:lnTo>
                <a:lnTo>
                  <a:pt x="2725" y="861"/>
                </a:lnTo>
                <a:lnTo>
                  <a:pt x="2754" y="861"/>
                </a:lnTo>
                <a:lnTo>
                  <a:pt x="2754" y="868"/>
                </a:lnTo>
                <a:lnTo>
                  <a:pt x="2803" y="868"/>
                </a:lnTo>
                <a:lnTo>
                  <a:pt x="2803" y="875"/>
                </a:lnTo>
                <a:lnTo>
                  <a:pt x="2853" y="875"/>
                </a:lnTo>
                <a:lnTo>
                  <a:pt x="2853" y="890"/>
                </a:lnTo>
                <a:lnTo>
                  <a:pt x="2860" y="890"/>
                </a:lnTo>
                <a:lnTo>
                  <a:pt x="2860" y="897"/>
                </a:lnTo>
                <a:lnTo>
                  <a:pt x="2874" y="897"/>
                </a:lnTo>
                <a:lnTo>
                  <a:pt x="2874" y="904"/>
                </a:lnTo>
                <a:lnTo>
                  <a:pt x="2895" y="904"/>
                </a:lnTo>
                <a:lnTo>
                  <a:pt x="2895" y="911"/>
                </a:lnTo>
                <a:lnTo>
                  <a:pt x="2910" y="911"/>
                </a:lnTo>
                <a:lnTo>
                  <a:pt x="2910" y="925"/>
                </a:lnTo>
                <a:lnTo>
                  <a:pt x="2917" y="925"/>
                </a:lnTo>
                <a:lnTo>
                  <a:pt x="2917" y="932"/>
                </a:lnTo>
                <a:lnTo>
                  <a:pt x="2945" y="932"/>
                </a:lnTo>
                <a:lnTo>
                  <a:pt x="2945" y="946"/>
                </a:lnTo>
                <a:lnTo>
                  <a:pt x="2952" y="946"/>
                </a:lnTo>
                <a:lnTo>
                  <a:pt x="2952" y="961"/>
                </a:lnTo>
                <a:lnTo>
                  <a:pt x="3009" y="961"/>
                </a:lnTo>
                <a:lnTo>
                  <a:pt x="3009" y="968"/>
                </a:lnTo>
                <a:lnTo>
                  <a:pt x="3059" y="968"/>
                </a:lnTo>
                <a:lnTo>
                  <a:pt x="3059" y="982"/>
                </a:lnTo>
                <a:lnTo>
                  <a:pt x="3144" y="982"/>
                </a:lnTo>
                <a:lnTo>
                  <a:pt x="3144" y="989"/>
                </a:lnTo>
                <a:lnTo>
                  <a:pt x="3165" y="989"/>
                </a:lnTo>
                <a:lnTo>
                  <a:pt x="3165" y="996"/>
                </a:lnTo>
                <a:lnTo>
                  <a:pt x="3201" y="996"/>
                </a:lnTo>
                <a:lnTo>
                  <a:pt x="3257" y="996"/>
                </a:lnTo>
                <a:lnTo>
                  <a:pt x="3257" y="1011"/>
                </a:lnTo>
                <a:lnTo>
                  <a:pt x="3272" y="1011"/>
                </a:lnTo>
                <a:lnTo>
                  <a:pt x="3272" y="1032"/>
                </a:lnTo>
                <a:lnTo>
                  <a:pt x="3286" y="1032"/>
                </a:lnTo>
                <a:lnTo>
                  <a:pt x="3286" y="1046"/>
                </a:lnTo>
                <a:lnTo>
                  <a:pt x="3307" y="1046"/>
                </a:lnTo>
                <a:lnTo>
                  <a:pt x="3307" y="1053"/>
                </a:lnTo>
                <a:lnTo>
                  <a:pt x="3335" y="1053"/>
                </a:lnTo>
                <a:lnTo>
                  <a:pt x="3335" y="1075"/>
                </a:lnTo>
                <a:lnTo>
                  <a:pt x="3435" y="1075"/>
                </a:lnTo>
                <a:lnTo>
                  <a:pt x="3435" y="1082"/>
                </a:lnTo>
                <a:lnTo>
                  <a:pt x="3499" y="1082"/>
                </a:lnTo>
                <a:lnTo>
                  <a:pt x="3499" y="1089"/>
                </a:lnTo>
                <a:lnTo>
                  <a:pt x="3570" y="1089"/>
                </a:lnTo>
                <a:lnTo>
                  <a:pt x="3570" y="1096"/>
                </a:lnTo>
                <a:lnTo>
                  <a:pt x="3641" y="1096"/>
                </a:lnTo>
                <a:lnTo>
                  <a:pt x="3641" y="1117"/>
                </a:lnTo>
                <a:lnTo>
                  <a:pt x="3655" y="1117"/>
                </a:lnTo>
                <a:lnTo>
                  <a:pt x="3655" y="1131"/>
                </a:lnTo>
                <a:lnTo>
                  <a:pt x="3719" y="1131"/>
                </a:lnTo>
                <a:lnTo>
                  <a:pt x="3719" y="1139"/>
                </a:lnTo>
                <a:lnTo>
                  <a:pt x="3740" y="1139"/>
                </a:lnTo>
                <a:lnTo>
                  <a:pt x="3740" y="1160"/>
                </a:lnTo>
                <a:lnTo>
                  <a:pt x="3754" y="1160"/>
                </a:lnTo>
                <a:lnTo>
                  <a:pt x="3754" y="1188"/>
                </a:lnTo>
                <a:lnTo>
                  <a:pt x="3797" y="1188"/>
                </a:lnTo>
                <a:lnTo>
                  <a:pt x="3797" y="1217"/>
                </a:lnTo>
                <a:lnTo>
                  <a:pt x="3882" y="1217"/>
                </a:lnTo>
                <a:lnTo>
                  <a:pt x="3882" y="1238"/>
                </a:lnTo>
                <a:lnTo>
                  <a:pt x="4059" y="1238"/>
                </a:lnTo>
                <a:lnTo>
                  <a:pt x="4059" y="1281"/>
                </a:lnTo>
                <a:lnTo>
                  <a:pt x="4116" y="1281"/>
                </a:lnTo>
                <a:lnTo>
                  <a:pt x="4116" y="1317"/>
                </a:lnTo>
                <a:lnTo>
                  <a:pt x="4244" y="1317"/>
                </a:lnTo>
                <a:lnTo>
                  <a:pt x="4244" y="1366"/>
                </a:lnTo>
                <a:lnTo>
                  <a:pt x="5280" y="1366"/>
                </a:lnTo>
                <a:lnTo>
                  <a:pt x="5266" y="1900"/>
                </a:lnTo>
                <a:lnTo>
                  <a:pt x="4187" y="1900"/>
                </a:lnTo>
                <a:lnTo>
                  <a:pt x="4187" y="1879"/>
                </a:lnTo>
                <a:lnTo>
                  <a:pt x="4173" y="1879"/>
                </a:lnTo>
                <a:lnTo>
                  <a:pt x="4173" y="1843"/>
                </a:lnTo>
                <a:lnTo>
                  <a:pt x="3669" y="1843"/>
                </a:lnTo>
                <a:lnTo>
                  <a:pt x="3669" y="1829"/>
                </a:lnTo>
                <a:lnTo>
                  <a:pt x="3626" y="1829"/>
                </a:lnTo>
                <a:lnTo>
                  <a:pt x="3626" y="1822"/>
                </a:lnTo>
                <a:lnTo>
                  <a:pt x="3442" y="1822"/>
                </a:lnTo>
                <a:lnTo>
                  <a:pt x="3442" y="1808"/>
                </a:lnTo>
                <a:lnTo>
                  <a:pt x="3392" y="1808"/>
                </a:lnTo>
                <a:lnTo>
                  <a:pt x="3392" y="1793"/>
                </a:lnTo>
                <a:lnTo>
                  <a:pt x="3293" y="1793"/>
                </a:lnTo>
                <a:lnTo>
                  <a:pt x="3293" y="1779"/>
                </a:lnTo>
                <a:lnTo>
                  <a:pt x="3257" y="1779"/>
                </a:lnTo>
                <a:lnTo>
                  <a:pt x="3257" y="1772"/>
                </a:lnTo>
                <a:lnTo>
                  <a:pt x="3243" y="1772"/>
                </a:lnTo>
                <a:lnTo>
                  <a:pt x="3243" y="1758"/>
                </a:lnTo>
                <a:lnTo>
                  <a:pt x="3208" y="1758"/>
                </a:lnTo>
                <a:lnTo>
                  <a:pt x="3208" y="1744"/>
                </a:lnTo>
                <a:lnTo>
                  <a:pt x="2917" y="1744"/>
                </a:lnTo>
                <a:lnTo>
                  <a:pt x="2917" y="1736"/>
                </a:lnTo>
                <a:lnTo>
                  <a:pt x="2874" y="1736"/>
                </a:lnTo>
                <a:lnTo>
                  <a:pt x="2874" y="1708"/>
                </a:lnTo>
                <a:lnTo>
                  <a:pt x="2832" y="1708"/>
                </a:lnTo>
                <a:lnTo>
                  <a:pt x="2832" y="1687"/>
                </a:lnTo>
                <a:lnTo>
                  <a:pt x="2796" y="1687"/>
                </a:lnTo>
                <a:lnTo>
                  <a:pt x="2796" y="1672"/>
                </a:lnTo>
                <a:lnTo>
                  <a:pt x="2775" y="1672"/>
                </a:lnTo>
                <a:lnTo>
                  <a:pt x="2775" y="1658"/>
                </a:lnTo>
                <a:lnTo>
                  <a:pt x="2661" y="1658"/>
                </a:lnTo>
                <a:lnTo>
                  <a:pt x="2661" y="1644"/>
                </a:lnTo>
                <a:lnTo>
                  <a:pt x="2604" y="1644"/>
                </a:lnTo>
                <a:lnTo>
                  <a:pt x="2604" y="1637"/>
                </a:lnTo>
                <a:lnTo>
                  <a:pt x="2569" y="1637"/>
                </a:lnTo>
                <a:lnTo>
                  <a:pt x="2569" y="1637"/>
                </a:lnTo>
                <a:lnTo>
                  <a:pt x="2505" y="1637"/>
                </a:lnTo>
                <a:lnTo>
                  <a:pt x="2505" y="1615"/>
                </a:lnTo>
                <a:lnTo>
                  <a:pt x="2463" y="1615"/>
                </a:lnTo>
                <a:lnTo>
                  <a:pt x="2463" y="1601"/>
                </a:lnTo>
                <a:lnTo>
                  <a:pt x="2420" y="1601"/>
                </a:lnTo>
                <a:lnTo>
                  <a:pt x="2420" y="1594"/>
                </a:lnTo>
                <a:lnTo>
                  <a:pt x="2370" y="1594"/>
                </a:lnTo>
                <a:lnTo>
                  <a:pt x="2370" y="1580"/>
                </a:lnTo>
                <a:lnTo>
                  <a:pt x="2328" y="1580"/>
                </a:lnTo>
                <a:lnTo>
                  <a:pt x="2328" y="1566"/>
                </a:lnTo>
                <a:lnTo>
                  <a:pt x="2278" y="1566"/>
                </a:lnTo>
                <a:lnTo>
                  <a:pt x="2278" y="1537"/>
                </a:lnTo>
                <a:lnTo>
                  <a:pt x="2172" y="1537"/>
                </a:lnTo>
                <a:lnTo>
                  <a:pt x="2172" y="1523"/>
                </a:lnTo>
                <a:lnTo>
                  <a:pt x="2143" y="1523"/>
                </a:lnTo>
                <a:lnTo>
                  <a:pt x="2143" y="1502"/>
                </a:lnTo>
                <a:lnTo>
                  <a:pt x="2115" y="1502"/>
                </a:lnTo>
                <a:lnTo>
                  <a:pt x="2115" y="1487"/>
                </a:lnTo>
                <a:lnTo>
                  <a:pt x="2065" y="1487"/>
                </a:lnTo>
                <a:lnTo>
                  <a:pt x="2065" y="1473"/>
                </a:lnTo>
                <a:lnTo>
                  <a:pt x="2030" y="1473"/>
                </a:lnTo>
                <a:lnTo>
                  <a:pt x="2030" y="1459"/>
                </a:lnTo>
                <a:lnTo>
                  <a:pt x="1980" y="1459"/>
                </a:lnTo>
                <a:lnTo>
                  <a:pt x="1980" y="1445"/>
                </a:lnTo>
                <a:lnTo>
                  <a:pt x="1930" y="1445"/>
                </a:lnTo>
                <a:lnTo>
                  <a:pt x="1930" y="1430"/>
                </a:lnTo>
                <a:lnTo>
                  <a:pt x="1895" y="1430"/>
                </a:lnTo>
                <a:lnTo>
                  <a:pt x="1895" y="1423"/>
                </a:lnTo>
                <a:lnTo>
                  <a:pt x="1838" y="1423"/>
                </a:lnTo>
                <a:lnTo>
                  <a:pt x="1838" y="1402"/>
                </a:lnTo>
                <a:lnTo>
                  <a:pt x="1795" y="1402"/>
                </a:lnTo>
                <a:lnTo>
                  <a:pt x="1795" y="1395"/>
                </a:lnTo>
                <a:lnTo>
                  <a:pt x="1753" y="1395"/>
                </a:lnTo>
                <a:lnTo>
                  <a:pt x="1753" y="1373"/>
                </a:lnTo>
                <a:lnTo>
                  <a:pt x="1717" y="1373"/>
                </a:lnTo>
                <a:lnTo>
                  <a:pt x="1717" y="1359"/>
                </a:lnTo>
                <a:lnTo>
                  <a:pt x="1689" y="1359"/>
                </a:lnTo>
                <a:lnTo>
                  <a:pt x="1689" y="1331"/>
                </a:lnTo>
                <a:lnTo>
                  <a:pt x="1654" y="1331"/>
                </a:lnTo>
                <a:lnTo>
                  <a:pt x="1654" y="1317"/>
                </a:lnTo>
                <a:lnTo>
                  <a:pt x="1604" y="1317"/>
                </a:lnTo>
                <a:lnTo>
                  <a:pt x="1604" y="1295"/>
                </a:lnTo>
                <a:lnTo>
                  <a:pt x="1561" y="1295"/>
                </a:lnTo>
                <a:lnTo>
                  <a:pt x="1561" y="1281"/>
                </a:lnTo>
                <a:lnTo>
                  <a:pt x="1519" y="1281"/>
                </a:lnTo>
                <a:lnTo>
                  <a:pt x="1519" y="1267"/>
                </a:lnTo>
                <a:lnTo>
                  <a:pt x="1476" y="1267"/>
                </a:lnTo>
                <a:lnTo>
                  <a:pt x="1476" y="1252"/>
                </a:lnTo>
                <a:lnTo>
                  <a:pt x="1441" y="1252"/>
                </a:lnTo>
                <a:lnTo>
                  <a:pt x="1441" y="1238"/>
                </a:lnTo>
                <a:lnTo>
                  <a:pt x="1398" y="1238"/>
                </a:lnTo>
                <a:lnTo>
                  <a:pt x="1398" y="1217"/>
                </a:lnTo>
                <a:lnTo>
                  <a:pt x="1355" y="1217"/>
                </a:lnTo>
                <a:lnTo>
                  <a:pt x="1355" y="1188"/>
                </a:lnTo>
                <a:lnTo>
                  <a:pt x="1320" y="1188"/>
                </a:lnTo>
                <a:lnTo>
                  <a:pt x="1320" y="1167"/>
                </a:lnTo>
                <a:lnTo>
                  <a:pt x="1292" y="1167"/>
                </a:lnTo>
                <a:lnTo>
                  <a:pt x="1292" y="1139"/>
                </a:lnTo>
                <a:lnTo>
                  <a:pt x="1263" y="1139"/>
                </a:lnTo>
                <a:lnTo>
                  <a:pt x="1263" y="1124"/>
                </a:lnTo>
                <a:lnTo>
                  <a:pt x="1249" y="1124"/>
                </a:lnTo>
                <a:lnTo>
                  <a:pt x="1249" y="1110"/>
                </a:lnTo>
                <a:lnTo>
                  <a:pt x="1228" y="1110"/>
                </a:lnTo>
                <a:lnTo>
                  <a:pt x="1228" y="1089"/>
                </a:lnTo>
                <a:lnTo>
                  <a:pt x="1192" y="1089"/>
                </a:lnTo>
                <a:lnTo>
                  <a:pt x="1192" y="1075"/>
                </a:lnTo>
                <a:lnTo>
                  <a:pt x="1164" y="1075"/>
                </a:lnTo>
                <a:lnTo>
                  <a:pt x="1164" y="1053"/>
                </a:lnTo>
                <a:lnTo>
                  <a:pt x="1121" y="1053"/>
                </a:lnTo>
                <a:lnTo>
                  <a:pt x="1121" y="1039"/>
                </a:lnTo>
                <a:lnTo>
                  <a:pt x="1086" y="1039"/>
                </a:lnTo>
                <a:lnTo>
                  <a:pt x="1086" y="1018"/>
                </a:lnTo>
                <a:lnTo>
                  <a:pt x="1050" y="1018"/>
                </a:lnTo>
                <a:lnTo>
                  <a:pt x="1050" y="996"/>
                </a:lnTo>
                <a:lnTo>
                  <a:pt x="1008" y="996"/>
                </a:lnTo>
                <a:lnTo>
                  <a:pt x="1008" y="982"/>
                </a:lnTo>
                <a:lnTo>
                  <a:pt x="979" y="982"/>
                </a:lnTo>
                <a:lnTo>
                  <a:pt x="979" y="954"/>
                </a:lnTo>
                <a:lnTo>
                  <a:pt x="944" y="954"/>
                </a:lnTo>
                <a:lnTo>
                  <a:pt x="944" y="932"/>
                </a:lnTo>
                <a:lnTo>
                  <a:pt x="908" y="932"/>
                </a:lnTo>
                <a:lnTo>
                  <a:pt x="908" y="918"/>
                </a:lnTo>
                <a:lnTo>
                  <a:pt x="873" y="918"/>
                </a:lnTo>
                <a:lnTo>
                  <a:pt x="873" y="904"/>
                </a:lnTo>
                <a:lnTo>
                  <a:pt x="859" y="904"/>
                </a:lnTo>
                <a:lnTo>
                  <a:pt x="859" y="875"/>
                </a:lnTo>
                <a:lnTo>
                  <a:pt x="837" y="875"/>
                </a:lnTo>
                <a:lnTo>
                  <a:pt x="837" y="854"/>
                </a:lnTo>
                <a:lnTo>
                  <a:pt x="802" y="854"/>
                </a:lnTo>
                <a:lnTo>
                  <a:pt x="802" y="840"/>
                </a:lnTo>
                <a:lnTo>
                  <a:pt x="774" y="840"/>
                </a:lnTo>
                <a:lnTo>
                  <a:pt x="774" y="811"/>
                </a:lnTo>
                <a:lnTo>
                  <a:pt x="752" y="811"/>
                </a:lnTo>
                <a:lnTo>
                  <a:pt x="752" y="790"/>
                </a:lnTo>
                <a:lnTo>
                  <a:pt x="731" y="790"/>
                </a:lnTo>
                <a:lnTo>
                  <a:pt x="731" y="769"/>
                </a:lnTo>
                <a:lnTo>
                  <a:pt x="710" y="769"/>
                </a:lnTo>
                <a:lnTo>
                  <a:pt x="710" y="761"/>
                </a:lnTo>
                <a:lnTo>
                  <a:pt x="695" y="761"/>
                </a:lnTo>
                <a:lnTo>
                  <a:pt x="695" y="733"/>
                </a:lnTo>
                <a:lnTo>
                  <a:pt x="688" y="733"/>
                </a:lnTo>
                <a:lnTo>
                  <a:pt x="688" y="726"/>
                </a:lnTo>
                <a:lnTo>
                  <a:pt x="667" y="726"/>
                </a:lnTo>
                <a:lnTo>
                  <a:pt x="667" y="704"/>
                </a:lnTo>
                <a:lnTo>
                  <a:pt x="653" y="704"/>
                </a:lnTo>
                <a:lnTo>
                  <a:pt x="653" y="690"/>
                </a:lnTo>
                <a:lnTo>
                  <a:pt x="639" y="690"/>
                </a:lnTo>
                <a:lnTo>
                  <a:pt x="639" y="662"/>
                </a:lnTo>
                <a:lnTo>
                  <a:pt x="617" y="662"/>
                </a:lnTo>
                <a:lnTo>
                  <a:pt x="617" y="648"/>
                </a:lnTo>
                <a:lnTo>
                  <a:pt x="596" y="648"/>
                </a:lnTo>
                <a:lnTo>
                  <a:pt x="596" y="626"/>
                </a:lnTo>
                <a:lnTo>
                  <a:pt x="582" y="626"/>
                </a:lnTo>
                <a:lnTo>
                  <a:pt x="582" y="598"/>
                </a:lnTo>
                <a:lnTo>
                  <a:pt x="568" y="598"/>
                </a:lnTo>
                <a:lnTo>
                  <a:pt x="568" y="576"/>
                </a:lnTo>
                <a:lnTo>
                  <a:pt x="546" y="576"/>
                </a:lnTo>
                <a:lnTo>
                  <a:pt x="546" y="569"/>
                </a:lnTo>
                <a:lnTo>
                  <a:pt x="525" y="569"/>
                </a:lnTo>
                <a:lnTo>
                  <a:pt x="525" y="548"/>
                </a:lnTo>
                <a:lnTo>
                  <a:pt x="511" y="548"/>
                </a:lnTo>
                <a:lnTo>
                  <a:pt x="511" y="527"/>
                </a:lnTo>
                <a:lnTo>
                  <a:pt x="497" y="527"/>
                </a:lnTo>
                <a:lnTo>
                  <a:pt x="497" y="505"/>
                </a:lnTo>
                <a:lnTo>
                  <a:pt x="483" y="505"/>
                </a:lnTo>
                <a:lnTo>
                  <a:pt x="483" y="477"/>
                </a:lnTo>
                <a:lnTo>
                  <a:pt x="468" y="477"/>
                </a:lnTo>
                <a:lnTo>
                  <a:pt x="468" y="455"/>
                </a:lnTo>
                <a:lnTo>
                  <a:pt x="454" y="455"/>
                </a:lnTo>
                <a:lnTo>
                  <a:pt x="454" y="420"/>
                </a:lnTo>
                <a:lnTo>
                  <a:pt x="440" y="420"/>
                </a:lnTo>
                <a:lnTo>
                  <a:pt x="440" y="398"/>
                </a:lnTo>
                <a:lnTo>
                  <a:pt x="412" y="398"/>
                </a:lnTo>
                <a:lnTo>
                  <a:pt x="412" y="363"/>
                </a:lnTo>
                <a:lnTo>
                  <a:pt x="412" y="363"/>
                </a:lnTo>
                <a:lnTo>
                  <a:pt x="412" y="349"/>
                </a:lnTo>
                <a:lnTo>
                  <a:pt x="383" y="349"/>
                </a:lnTo>
                <a:lnTo>
                  <a:pt x="383" y="327"/>
                </a:lnTo>
                <a:lnTo>
                  <a:pt x="362" y="327"/>
                </a:lnTo>
                <a:lnTo>
                  <a:pt x="362" y="306"/>
                </a:lnTo>
                <a:lnTo>
                  <a:pt x="341" y="306"/>
                </a:lnTo>
                <a:lnTo>
                  <a:pt x="341" y="285"/>
                </a:lnTo>
                <a:lnTo>
                  <a:pt x="326" y="285"/>
                </a:lnTo>
                <a:lnTo>
                  <a:pt x="326" y="270"/>
                </a:lnTo>
                <a:lnTo>
                  <a:pt x="298" y="270"/>
                </a:lnTo>
                <a:lnTo>
                  <a:pt x="298" y="235"/>
                </a:lnTo>
                <a:lnTo>
                  <a:pt x="284" y="235"/>
                </a:lnTo>
                <a:lnTo>
                  <a:pt x="284" y="206"/>
                </a:lnTo>
                <a:lnTo>
                  <a:pt x="270" y="206"/>
                </a:lnTo>
                <a:lnTo>
                  <a:pt x="270" y="178"/>
                </a:lnTo>
                <a:lnTo>
                  <a:pt x="255" y="178"/>
                </a:lnTo>
                <a:lnTo>
                  <a:pt x="255" y="156"/>
                </a:lnTo>
                <a:lnTo>
                  <a:pt x="220" y="156"/>
                </a:lnTo>
                <a:lnTo>
                  <a:pt x="220" y="135"/>
                </a:lnTo>
                <a:lnTo>
                  <a:pt x="206" y="135"/>
                </a:lnTo>
                <a:lnTo>
                  <a:pt x="206" y="121"/>
                </a:lnTo>
                <a:lnTo>
                  <a:pt x="192" y="121"/>
                </a:lnTo>
                <a:lnTo>
                  <a:pt x="192" y="85"/>
                </a:lnTo>
                <a:lnTo>
                  <a:pt x="184" y="85"/>
                </a:lnTo>
                <a:lnTo>
                  <a:pt x="184" y="57"/>
                </a:lnTo>
                <a:lnTo>
                  <a:pt x="163" y="57"/>
                </a:lnTo>
                <a:lnTo>
                  <a:pt x="163" y="36"/>
                </a:lnTo>
                <a:lnTo>
                  <a:pt x="135" y="36"/>
                </a:lnTo>
                <a:lnTo>
                  <a:pt x="135" y="21"/>
                </a:lnTo>
                <a:lnTo>
                  <a:pt x="92" y="21"/>
                </a:lnTo>
                <a:lnTo>
                  <a:pt x="92" y="14"/>
                </a:lnTo>
                <a:lnTo>
                  <a:pt x="43" y="14"/>
                </a:lnTo>
                <a:lnTo>
                  <a:pt x="43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3572254" y="3405300"/>
            <a:ext cx="4385" cy="1696725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524295" y="3431699"/>
            <a:ext cx="6159" cy="1676740"/>
          </a:xfrm>
          <a:prstGeom prst="line">
            <a:avLst/>
          </a:prstGeom>
          <a:ln w="19050">
            <a:solidFill>
              <a:srgbClr val="C0311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 bwMode="auto">
          <a:xfrm>
            <a:off x="6045958" y="-5884"/>
            <a:ext cx="1955042" cy="295200"/>
          </a:xfrm>
          <a:prstGeom prst="roundRect">
            <a:avLst>
              <a:gd name="adj" fmla="val 69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4300" indent="-114300" algn="ctr" defTabSz="725488">
              <a:spcBef>
                <a:spcPct val="10000"/>
              </a:spcBef>
              <a:defRPr/>
            </a:pPr>
            <a:endParaRPr lang="en-US" altLang="zh-CN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Content Placeholder 3"/>
          <p:cNvSpPr txBox="1">
            <a:spLocks/>
          </p:cNvSpPr>
          <p:nvPr/>
        </p:nvSpPr>
        <p:spPr bwMode="auto">
          <a:xfrm>
            <a:off x="3215969" y="4372309"/>
            <a:ext cx="2829990" cy="615177"/>
          </a:xfrm>
          <a:prstGeom prst="roundRect">
            <a:avLst>
              <a:gd name="adj" fmla="val 108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4300" indent="-342900" algn="ctr" defTabSz="725488">
              <a:spcAft>
                <a:spcPts val="600"/>
              </a:spcAft>
              <a:defRPr/>
            </a:pPr>
            <a:r>
              <a:rPr lang="en-GB" sz="1400" b="1" dirty="0" err="1">
                <a:solidFill>
                  <a:srgbClr val="FFFFFF"/>
                </a:solidFill>
              </a:rPr>
              <a:t>Enzalutamid</a:t>
            </a:r>
            <a:r>
              <a:rPr lang="en-GB" sz="1400" b="1" dirty="0">
                <a:solidFill>
                  <a:srgbClr val="FFFFFF"/>
                </a:solidFill>
              </a:rPr>
              <a:t> </a:t>
            </a:r>
            <a:r>
              <a:rPr lang="cs-CZ" sz="1400" b="1" dirty="0">
                <a:solidFill>
                  <a:srgbClr val="FFFFFF"/>
                </a:solidFill>
              </a:rPr>
              <a:t>oddálí podání chemoterapie v mediánu 17 měsíců</a:t>
            </a:r>
            <a:endParaRPr lang="en-GB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  <p:bldP spid="215" grpId="0" animBg="1"/>
      <p:bldP spid="216" grpId="0" animBg="1"/>
      <p:bldP spid="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BB4CAE-4706-46C4-9487-FCC77E205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127478-A3F5-4319-A700-3DCD5A8CC497}"/>
              </a:ext>
            </a:extLst>
          </p:cNvPr>
          <p:cNvSpPr/>
          <p:nvPr/>
        </p:nvSpPr>
        <p:spPr>
          <a:xfrm>
            <a:off x="143908" y="5428930"/>
            <a:ext cx="8585513" cy="52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20415" y="986410"/>
            <a:ext cx="7941457" cy="837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136" b="1" dirty="0">
                <a:solidFill>
                  <a:srgbClr val="14475B"/>
                </a:solidFill>
                <a:latin typeface="+mn-lt"/>
              </a:rPr>
              <a:t>Karcinom prostaty – léčba </a:t>
            </a: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204132" y="5435461"/>
            <a:ext cx="4232533" cy="2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2" dirty="0">
                <a:latin typeface="Arial" panose="020B0604020202020204" pitchFamily="34" charset="0"/>
              </a:rPr>
              <a:t>. </a:t>
            </a:r>
            <a:endParaRPr lang="en-US" altLang="cs-CZ" sz="752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09" y="4745164"/>
            <a:ext cx="2209416" cy="5969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</p:txBody>
      </p:sp>
      <p:sp>
        <p:nvSpPr>
          <p:cNvPr id="31" name="Rectangle 30"/>
          <p:cNvSpPr/>
          <p:nvPr/>
        </p:nvSpPr>
        <p:spPr>
          <a:xfrm>
            <a:off x="4633089" y="4743855"/>
            <a:ext cx="4096333" cy="5969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KASTRAČNĚ REZISTENTNÍ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3909" y="2542263"/>
            <a:ext cx="1337501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150" dirty="0">
              <a:solidFill>
                <a:srgbClr val="14475B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67671" y="2535966"/>
            <a:ext cx="1523670" cy="97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150" dirty="0">
              <a:solidFill>
                <a:srgbClr val="14475B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4211960" y="2309598"/>
            <a:ext cx="0" cy="3031194"/>
          </a:xfrm>
          <a:prstGeom prst="line">
            <a:avLst/>
          </a:prstGeom>
          <a:ln w="25400" cap="flat" cmpd="sng">
            <a:solidFill>
              <a:srgbClr val="1447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3909" y="3787171"/>
            <a:ext cx="2268738" cy="596936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2467671" y="3785982"/>
            <a:ext cx="1523670" cy="59812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0" name="Pentagon 9"/>
          <p:cNvSpPr/>
          <p:nvPr/>
        </p:nvSpPr>
        <p:spPr>
          <a:xfrm rot="5400000">
            <a:off x="737017" y="3088109"/>
            <a:ext cx="151284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9" name="Pentagon 38"/>
          <p:cNvSpPr/>
          <p:nvPr/>
        </p:nvSpPr>
        <p:spPr>
          <a:xfrm rot="5400000">
            <a:off x="3147767" y="3079236"/>
            <a:ext cx="149731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0" name="Rectangle 39"/>
          <p:cNvSpPr/>
          <p:nvPr/>
        </p:nvSpPr>
        <p:spPr>
          <a:xfrm>
            <a:off x="4750001" y="2541065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3089" y="4199091"/>
            <a:ext cx="1334876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022988" y="4199091"/>
            <a:ext cx="2706435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Symptomatický</a:t>
            </a:r>
            <a:endParaRPr lang="en-US" sz="1200" b="1" dirty="0"/>
          </a:p>
        </p:txBody>
      </p:sp>
      <p:sp>
        <p:nvSpPr>
          <p:cNvPr id="44" name="Pentagon 43"/>
          <p:cNvSpPr/>
          <p:nvPr/>
        </p:nvSpPr>
        <p:spPr>
          <a:xfrm rot="5400000">
            <a:off x="5238555" y="3036336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6" name="Rectangle 45"/>
          <p:cNvSpPr/>
          <p:nvPr/>
        </p:nvSpPr>
        <p:spPr>
          <a:xfrm>
            <a:off x="4633090" y="3783932"/>
            <a:ext cx="4096333" cy="320240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Metastatický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6172150" y="2534657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Docetaxel</a:t>
            </a:r>
            <a:endParaRPr lang="cs-CZ" sz="120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 rot="5400000">
            <a:off x="6663408" y="3027082"/>
            <a:ext cx="158380" cy="1143193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9" name="Rectangle 48"/>
          <p:cNvSpPr/>
          <p:nvPr/>
        </p:nvSpPr>
        <p:spPr>
          <a:xfrm>
            <a:off x="7593935" y="2531361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Cabazitaxel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</a:t>
            </a:r>
            <a:r>
              <a:rPr lang="cs-CZ" sz="900" i="1" dirty="0">
                <a:solidFill>
                  <a:srgbClr val="14475B"/>
                </a:solidFill>
              </a:rPr>
              <a:t> nebo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Enzalutamid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 </a:t>
            </a:r>
            <a:r>
              <a:rPr lang="cs-CZ" sz="900" i="1" dirty="0">
                <a:solidFill>
                  <a:srgbClr val="14475B"/>
                </a:solidFill>
              </a:rPr>
              <a:t>nebo</a:t>
            </a:r>
            <a:r>
              <a:rPr lang="cs-CZ" sz="1200" dirty="0">
                <a:solidFill>
                  <a:srgbClr val="14475B"/>
                </a:solidFill>
              </a:rPr>
              <a:t> 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Abirateron</a:t>
            </a: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 rot="5400000">
            <a:off x="8082490" y="3027871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51" name="Rectangle 50"/>
          <p:cNvSpPr/>
          <p:nvPr/>
        </p:nvSpPr>
        <p:spPr>
          <a:xfrm>
            <a:off x="7593935" y="1611076"/>
            <a:ext cx="1213319" cy="670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200" dirty="0">
                <a:solidFill>
                  <a:srgbClr val="14475B"/>
                </a:solidFill>
              </a:rPr>
              <a:t>Radium 223</a:t>
            </a:r>
          </a:p>
        </p:txBody>
      </p:sp>
      <p:sp>
        <p:nvSpPr>
          <p:cNvPr id="53" name="Pentagon 52"/>
          <p:cNvSpPr/>
          <p:nvPr/>
        </p:nvSpPr>
        <p:spPr>
          <a:xfrm rot="5400000">
            <a:off x="7346657" y="1110846"/>
            <a:ext cx="207108" cy="2558421"/>
          </a:xfrm>
          <a:prstGeom prst="homePlate">
            <a:avLst>
              <a:gd name="adj" fmla="val 81275"/>
            </a:avLst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0436515-2B0B-4497-8FE8-7F61DEC44BA0}"/>
              </a:ext>
            </a:extLst>
          </p:cNvPr>
          <p:cNvSpPr/>
          <p:nvPr/>
        </p:nvSpPr>
        <p:spPr>
          <a:xfrm>
            <a:off x="2497235" y="4743855"/>
            <a:ext cx="1523670" cy="596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3774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772EA-327A-4EE8-9103-46425A18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Sekvenční léčba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FC15D-5A62-44E7-80EC-CEC5E063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– standard léčby </a:t>
            </a:r>
            <a:r>
              <a:rPr lang="cs-CZ" b="1" dirty="0" err="1"/>
              <a:t>kastračně</a:t>
            </a:r>
            <a:r>
              <a:rPr lang="cs-CZ" b="1" dirty="0"/>
              <a:t> rezistentního karcinomu prostaty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49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BF654-C140-499A-8641-663EE93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mCRPC</a:t>
            </a:r>
            <a:r>
              <a:rPr lang="cs-CZ" sz="3600" b="1" dirty="0"/>
              <a:t> – kostní metastázy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640AE-DF27-435F-B566-2C2DED90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Jak na pacienta pouze s kostními metastázami?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F86B9E-2381-498F-98BC-B92978B4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3096344" cy="29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3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14F3B-B51B-4DE3-B140-F95AC9EC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Limitace podání radia 223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D984F-9DF5-4E2F-AFA0-4870670D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1</a:t>
            </a:r>
            <a:r>
              <a:rPr lang="cs-CZ" dirty="0"/>
              <a:t>.</a:t>
            </a:r>
            <a:r>
              <a:rPr lang="cs-CZ" b="1" dirty="0"/>
              <a:t>monoterapii</a:t>
            </a:r>
            <a:r>
              <a:rPr lang="cs-CZ" dirty="0"/>
              <a:t> nebo </a:t>
            </a:r>
            <a:r>
              <a:rPr lang="cs-CZ" b="1" dirty="0"/>
              <a:t>v kombinaci s</a:t>
            </a:r>
            <a:r>
              <a:rPr lang="cs-CZ" dirty="0"/>
              <a:t> analogem hormonu uvolňujícího luteinizační hormon (</a:t>
            </a:r>
            <a:r>
              <a:rPr lang="cs-CZ" b="1" dirty="0"/>
              <a:t>LHRH</a:t>
            </a:r>
            <a:r>
              <a:rPr lang="cs-CZ" dirty="0"/>
              <a:t>) je indikován k léčbě dospělých pacientů s metastatickým </a:t>
            </a:r>
            <a:r>
              <a:rPr lang="cs-CZ" dirty="0" err="1"/>
              <a:t>kastračně</a:t>
            </a:r>
            <a:r>
              <a:rPr lang="cs-CZ" dirty="0"/>
              <a:t> rezistentním karcinomem prostaty (</a:t>
            </a:r>
            <a:r>
              <a:rPr lang="cs-CZ" dirty="0" err="1"/>
              <a:t>mCRPC</a:t>
            </a:r>
            <a:r>
              <a:rPr lang="cs-CZ" dirty="0"/>
              <a:t>), </a:t>
            </a:r>
            <a:r>
              <a:rPr lang="cs-CZ" dirty="0">
                <a:highlight>
                  <a:srgbClr val="FFFF00"/>
                </a:highlight>
              </a:rPr>
              <a:t>2</a:t>
            </a:r>
            <a:r>
              <a:rPr lang="cs-CZ" dirty="0"/>
              <a:t>.</a:t>
            </a:r>
            <a:r>
              <a:rPr lang="cs-CZ" b="1" dirty="0"/>
              <a:t>symptomatickými metastázami</a:t>
            </a:r>
            <a:r>
              <a:rPr lang="cs-CZ" dirty="0"/>
              <a:t> v kostech a </a:t>
            </a:r>
            <a:r>
              <a:rPr lang="cs-CZ" dirty="0">
                <a:highlight>
                  <a:srgbClr val="FFFF00"/>
                </a:highlight>
              </a:rPr>
              <a:t>3</a:t>
            </a:r>
            <a:r>
              <a:rPr lang="cs-CZ" dirty="0"/>
              <a:t>.</a:t>
            </a:r>
            <a:r>
              <a:rPr lang="cs-CZ" b="1" dirty="0"/>
              <a:t>bez známých viscerálních metastáz</a:t>
            </a:r>
            <a:r>
              <a:rPr lang="cs-CZ" dirty="0"/>
              <a:t>, jejichž </a:t>
            </a:r>
            <a:r>
              <a:rPr lang="cs-CZ" dirty="0">
                <a:highlight>
                  <a:srgbClr val="FFFF00"/>
                </a:highlight>
              </a:rPr>
              <a:t>4</a:t>
            </a:r>
            <a:r>
              <a:rPr lang="cs-CZ" dirty="0"/>
              <a:t>.</a:t>
            </a:r>
            <a:r>
              <a:rPr lang="cs-CZ" b="1" dirty="0"/>
              <a:t>onemocnění progreduje po nejméně dvou předchozích liniích systémové léčby </a:t>
            </a:r>
            <a:r>
              <a:rPr lang="cs-CZ" b="1" dirty="0" err="1"/>
              <a:t>mCRPC</a:t>
            </a:r>
            <a:r>
              <a:rPr lang="cs-CZ" dirty="0"/>
              <a:t> (jiné než analogy LHRH) nebo kteří </a:t>
            </a:r>
            <a:r>
              <a:rPr lang="cs-CZ" dirty="0">
                <a:highlight>
                  <a:srgbClr val="FFFF00"/>
                </a:highlight>
              </a:rPr>
              <a:t>5</a:t>
            </a:r>
            <a:r>
              <a:rPr lang="cs-CZ" dirty="0"/>
              <a:t>.</a:t>
            </a:r>
            <a:r>
              <a:rPr lang="cs-CZ" b="1" dirty="0"/>
              <a:t>nejsou způsobilí pro žádnou dostupnou systémovou léčbu </a:t>
            </a:r>
            <a:r>
              <a:rPr lang="cs-CZ" b="1" dirty="0" err="1"/>
              <a:t>mCRPC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553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Radium 223 hodnocení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Indikační omezení ČR: </a:t>
            </a:r>
          </a:p>
          <a:p>
            <a:r>
              <a:rPr lang="cs-CZ" dirty="0"/>
              <a:t>„Symptomatické metastázy v kostech „</a:t>
            </a:r>
          </a:p>
          <a:p>
            <a:pPr marL="0" indent="0">
              <a:buNone/>
            </a:pPr>
            <a:r>
              <a:rPr lang="cs-CZ" dirty="0"/>
              <a:t>          bez stanovení intenzity bolesti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Celkové přežití: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Mírná bolest -  14 měsíců</a:t>
            </a:r>
          </a:p>
          <a:p>
            <a:r>
              <a:rPr lang="cs-CZ" dirty="0"/>
              <a:t>Střední až závažná bolest -  11 měsíců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012895-1E54-411C-8A9B-D0B86A00C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5943"/>
            <a:ext cx="4114800" cy="16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5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Radium 223 vhodný pacient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ECOG 0-2 (komorbidity)</a:t>
            </a:r>
          </a:p>
          <a:p>
            <a:r>
              <a:rPr lang="cs-CZ" sz="2400" dirty="0" err="1"/>
              <a:t>Hb</a:t>
            </a:r>
            <a:r>
              <a:rPr lang="cs-CZ" sz="2400" dirty="0"/>
              <a:t> minimálně 100 g/l</a:t>
            </a:r>
          </a:p>
          <a:p>
            <a:r>
              <a:rPr lang="cs-CZ" sz="2400" dirty="0"/>
              <a:t>Alkalická fosfatáza pod horní hranicí normy</a:t>
            </a:r>
          </a:p>
          <a:p>
            <a:r>
              <a:rPr lang="cs-CZ" sz="2400" dirty="0"/>
              <a:t>Mírně symptomatický (2-3)</a:t>
            </a:r>
          </a:p>
          <a:p>
            <a:r>
              <a:rPr lang="cs-CZ" sz="2400" dirty="0"/>
              <a:t>Bez viscerálních metastáz</a:t>
            </a:r>
          </a:p>
          <a:p>
            <a:r>
              <a:rPr lang="cs-CZ" sz="2400" dirty="0"/>
              <a:t>Uzliny nejvíce 3 cm</a:t>
            </a:r>
          </a:p>
          <a:p>
            <a:r>
              <a:rPr lang="cs-CZ" sz="2400" dirty="0"/>
              <a:t>Počet kostních metastáz není limitací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197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9BB4CAE-4706-46C4-9487-FCC77E205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6903"/>
            <a:ext cx="9143998" cy="51593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127478-A3F5-4319-A700-3DCD5A8CC497}"/>
              </a:ext>
            </a:extLst>
          </p:cNvPr>
          <p:cNvSpPr/>
          <p:nvPr/>
        </p:nvSpPr>
        <p:spPr>
          <a:xfrm>
            <a:off x="143908" y="5428930"/>
            <a:ext cx="8585513" cy="52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20415" y="986410"/>
            <a:ext cx="7941457" cy="837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136" b="1" dirty="0">
                <a:solidFill>
                  <a:srgbClr val="14475B"/>
                </a:solidFill>
                <a:latin typeface="+mn-lt"/>
              </a:rPr>
              <a:t>Karcinom prostaty – vývoj léčby </a:t>
            </a: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204132" y="5435461"/>
            <a:ext cx="4232533" cy="2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2" dirty="0">
                <a:latin typeface="Arial" panose="020B0604020202020204" pitchFamily="34" charset="0"/>
              </a:rPr>
              <a:t>. </a:t>
            </a:r>
            <a:endParaRPr lang="en-US" altLang="cs-CZ" sz="752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09" y="4745164"/>
            <a:ext cx="2209416" cy="5969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KASTRAČNĚ SENZITIVNÍ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33089" y="4743855"/>
            <a:ext cx="4096333" cy="5969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KASTRAČNĚ REZISTENTNÍ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3909" y="2542263"/>
            <a:ext cx="1337501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150" dirty="0" err="1">
                <a:solidFill>
                  <a:srgbClr val="14475B"/>
                </a:solidFill>
              </a:rPr>
              <a:t>Docetaxel</a:t>
            </a:r>
            <a:endParaRPr lang="cs-CZ" sz="115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150" dirty="0" err="1">
                <a:solidFill>
                  <a:srgbClr val="14475B"/>
                </a:solidFill>
              </a:rPr>
              <a:t>Abirateron</a:t>
            </a:r>
            <a:endParaRPr lang="cs-CZ" sz="115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150" dirty="0" err="1">
                <a:solidFill>
                  <a:srgbClr val="14475B"/>
                </a:solidFill>
              </a:rPr>
              <a:t>Enzalutamid</a:t>
            </a:r>
            <a:r>
              <a:rPr lang="cs-CZ" sz="1150" dirty="0">
                <a:solidFill>
                  <a:srgbClr val="14475B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67671" y="2535966"/>
            <a:ext cx="1523670" cy="97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150" dirty="0" err="1">
                <a:solidFill>
                  <a:srgbClr val="14475B"/>
                </a:solidFill>
              </a:rPr>
              <a:t>Apalutamid</a:t>
            </a:r>
            <a:endParaRPr lang="cs-CZ" sz="115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150" dirty="0" err="1">
                <a:solidFill>
                  <a:srgbClr val="14475B"/>
                </a:solidFill>
              </a:rPr>
              <a:t>Enzalutamid</a:t>
            </a:r>
            <a:endParaRPr lang="cs-CZ" sz="1150" dirty="0">
              <a:solidFill>
                <a:srgbClr val="14475B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4327502" y="2372874"/>
            <a:ext cx="0" cy="3031194"/>
          </a:xfrm>
          <a:prstGeom prst="line">
            <a:avLst/>
          </a:prstGeom>
          <a:ln w="25400" cap="flat" cmpd="sng">
            <a:solidFill>
              <a:srgbClr val="1447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3909" y="3787171"/>
            <a:ext cx="2268738" cy="596936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Metastatický h</a:t>
            </a:r>
            <a:r>
              <a:rPr lang="en-US" sz="1200" b="1" dirty="0" err="1"/>
              <a:t>ormonálně</a:t>
            </a:r>
            <a:r>
              <a:rPr lang="en-US" sz="1200" b="1" dirty="0"/>
              <a:t> (</a:t>
            </a:r>
            <a:r>
              <a:rPr lang="en-US" sz="1200" b="1" dirty="0" err="1"/>
              <a:t>kastračně</a:t>
            </a:r>
            <a:r>
              <a:rPr lang="en-US" sz="1200" b="1" dirty="0"/>
              <a:t>) </a:t>
            </a:r>
            <a:r>
              <a:rPr lang="en-US" sz="1200" b="1" dirty="0" err="1"/>
              <a:t>senzitivní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2467671" y="3785982"/>
            <a:ext cx="1523670" cy="59812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/>
              <a:t>Kastračně</a:t>
            </a:r>
            <a:r>
              <a:rPr lang="cs-CZ" sz="1200" b="1" dirty="0"/>
              <a:t> rezistentní b</a:t>
            </a:r>
            <a:r>
              <a:rPr lang="en-US" sz="1200" b="1" dirty="0" err="1"/>
              <a:t>ez</a:t>
            </a:r>
            <a:r>
              <a:rPr lang="en-US" sz="1600" b="1" dirty="0"/>
              <a:t> </a:t>
            </a:r>
            <a:r>
              <a:rPr lang="en-US" sz="1200" b="1" dirty="0" err="1"/>
              <a:t>metastáz</a:t>
            </a:r>
            <a:endParaRPr lang="en-US" sz="1200" b="1" dirty="0"/>
          </a:p>
        </p:txBody>
      </p:sp>
      <p:sp>
        <p:nvSpPr>
          <p:cNvPr id="10" name="Pentagon 9"/>
          <p:cNvSpPr/>
          <p:nvPr/>
        </p:nvSpPr>
        <p:spPr>
          <a:xfrm rot="5400000">
            <a:off x="737017" y="3088109"/>
            <a:ext cx="151284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9" name="Pentagon 38"/>
          <p:cNvSpPr/>
          <p:nvPr/>
        </p:nvSpPr>
        <p:spPr>
          <a:xfrm rot="5400000">
            <a:off x="3147767" y="3079236"/>
            <a:ext cx="149731" cy="1004065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0" name="Rectangle 39"/>
          <p:cNvSpPr/>
          <p:nvPr/>
        </p:nvSpPr>
        <p:spPr>
          <a:xfrm>
            <a:off x="4750001" y="2541065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Abirateron</a:t>
            </a:r>
            <a:endParaRPr lang="cs-CZ" sz="120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Docetaxel</a:t>
            </a:r>
            <a:endParaRPr lang="cs-CZ" sz="1200" dirty="0">
              <a:solidFill>
                <a:srgbClr val="14475B"/>
              </a:solidFill>
            </a:endParaRP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Enzalutamid</a:t>
            </a: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3089" y="4199091"/>
            <a:ext cx="1334876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Asymptomatický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022988" y="4199091"/>
            <a:ext cx="2706435" cy="442235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Symptomatický</a:t>
            </a:r>
            <a:endParaRPr lang="en-US" sz="1200" b="1" dirty="0"/>
          </a:p>
        </p:txBody>
      </p:sp>
      <p:sp>
        <p:nvSpPr>
          <p:cNvPr id="44" name="Pentagon 43"/>
          <p:cNvSpPr/>
          <p:nvPr/>
        </p:nvSpPr>
        <p:spPr>
          <a:xfrm rot="5400000">
            <a:off x="5238555" y="3036336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6" name="Rectangle 45"/>
          <p:cNvSpPr/>
          <p:nvPr/>
        </p:nvSpPr>
        <p:spPr>
          <a:xfrm>
            <a:off x="4633090" y="3783932"/>
            <a:ext cx="4096333" cy="320240"/>
          </a:xfrm>
          <a:prstGeom prst="rect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Metastatický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6172150" y="2534657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Docetaxel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 rot="5400000">
            <a:off x="6663408" y="3027082"/>
            <a:ext cx="158380" cy="1143193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49" name="Rectangle 48"/>
          <p:cNvSpPr/>
          <p:nvPr/>
        </p:nvSpPr>
        <p:spPr>
          <a:xfrm>
            <a:off x="7593935" y="2531361"/>
            <a:ext cx="1135488" cy="978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Cabazitaxel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</a:t>
            </a:r>
            <a:r>
              <a:rPr lang="cs-CZ" sz="900" i="1" dirty="0">
                <a:solidFill>
                  <a:srgbClr val="14475B"/>
                </a:solidFill>
              </a:rPr>
              <a:t> nebo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Enzalutamid</a:t>
            </a:r>
            <a:endParaRPr lang="cs-CZ" sz="1200" dirty="0">
              <a:solidFill>
                <a:srgbClr val="14475B"/>
              </a:solidFill>
            </a:endParaRPr>
          </a:p>
          <a:p>
            <a:pPr>
              <a:defRPr/>
            </a:pPr>
            <a:r>
              <a:rPr lang="cs-CZ" sz="1200" dirty="0">
                <a:solidFill>
                  <a:srgbClr val="14475B"/>
                </a:solidFill>
              </a:rPr>
              <a:t>     </a:t>
            </a:r>
            <a:r>
              <a:rPr lang="cs-CZ" sz="900" i="1" dirty="0">
                <a:solidFill>
                  <a:srgbClr val="14475B"/>
                </a:solidFill>
              </a:rPr>
              <a:t>nebo</a:t>
            </a:r>
            <a:r>
              <a:rPr lang="cs-CZ" sz="1200" dirty="0">
                <a:solidFill>
                  <a:srgbClr val="14475B"/>
                </a:solidFill>
              </a:rPr>
              <a:t> </a:t>
            </a:r>
          </a:p>
          <a:p>
            <a:pPr marL="52760" indent="-105520"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solidFill>
                  <a:srgbClr val="14475B"/>
                </a:solidFill>
              </a:rPr>
              <a:t>Abirateron</a:t>
            </a:r>
            <a:endParaRPr lang="cs-CZ" sz="1200" dirty="0">
              <a:solidFill>
                <a:srgbClr val="14475B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 rot="5400000">
            <a:off x="8082490" y="3027871"/>
            <a:ext cx="158379" cy="1135488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51" name="Rectangle 50"/>
          <p:cNvSpPr/>
          <p:nvPr/>
        </p:nvSpPr>
        <p:spPr>
          <a:xfrm>
            <a:off x="6061081" y="1766970"/>
            <a:ext cx="2746173" cy="514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200" dirty="0">
                <a:solidFill>
                  <a:srgbClr val="14475B"/>
                </a:solidFill>
              </a:rPr>
              <a:t>Radium 223</a:t>
            </a:r>
          </a:p>
        </p:txBody>
      </p:sp>
      <p:sp>
        <p:nvSpPr>
          <p:cNvPr id="53" name="Pentagon 52"/>
          <p:cNvSpPr/>
          <p:nvPr/>
        </p:nvSpPr>
        <p:spPr>
          <a:xfrm rot="5400000">
            <a:off x="7346657" y="1110846"/>
            <a:ext cx="207108" cy="2558421"/>
          </a:xfrm>
          <a:prstGeom prst="homePlate">
            <a:avLst>
              <a:gd name="adj" fmla="val 81275"/>
            </a:avLst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0436515-2B0B-4497-8FE8-7F61DEC44BA0}"/>
              </a:ext>
            </a:extLst>
          </p:cNvPr>
          <p:cNvSpPr/>
          <p:nvPr/>
        </p:nvSpPr>
        <p:spPr>
          <a:xfrm>
            <a:off x="2497235" y="4743855"/>
            <a:ext cx="1523670" cy="596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KASTRAČNĚ REZISTENTNÍ</a:t>
            </a:r>
            <a:r>
              <a:rPr lang="cs-CZ" sz="1600" b="1" dirty="0"/>
              <a:t> M0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3183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BF0B4E-CE60-AB48-9D7E-4434414A7C38}" type="slidenum">
              <a:rPr lang="en-US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966" y="6469"/>
            <a:ext cx="8242859" cy="991363"/>
          </a:xfrm>
        </p:spPr>
        <p:txBody>
          <a:bodyPr>
            <a:normAutofit/>
          </a:bodyPr>
          <a:lstStyle/>
          <a:p>
            <a:pPr algn="ctr"/>
            <a:r>
              <a:rPr lang="sk-SK" dirty="0" err="1"/>
              <a:t>mHSPC</a:t>
            </a:r>
            <a:r>
              <a:rPr lang="sk-SK" dirty="0"/>
              <a:t>: </a:t>
            </a:r>
            <a:r>
              <a:rPr lang="sk-SK" dirty="0" err="1"/>
              <a:t>současnost</a:t>
            </a:r>
            <a:r>
              <a:rPr lang="sk-SK" dirty="0"/>
              <a:t> a </a:t>
            </a:r>
            <a:r>
              <a:rPr lang="sk-SK" dirty="0" err="1"/>
              <a:t>budoucnost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394A49-43D1-4A6A-9B51-F8C780DCD250}"/>
              </a:ext>
            </a:extLst>
          </p:cNvPr>
          <p:cNvSpPr txBox="1"/>
          <p:nvPr/>
        </p:nvSpPr>
        <p:spPr>
          <a:xfrm>
            <a:off x="5893489" y="3058575"/>
            <a:ext cx="733071" cy="38048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505050"/>
                </a:solidFill>
                <a:latin typeface="Calibri"/>
              </a:rPr>
              <a:t>ENZAMET</a:t>
            </a:r>
            <a:r>
              <a:rPr lang="en-GB" sz="1200" b="1" baseline="30000" dirty="0">
                <a:solidFill>
                  <a:srgbClr val="505050"/>
                </a:solidFill>
                <a:latin typeface="Calibri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76B4D7E-BB3E-45BF-ACAC-4B06271D7543}"/>
              </a:ext>
            </a:extLst>
          </p:cNvPr>
          <p:cNvSpPr/>
          <p:nvPr/>
        </p:nvSpPr>
        <p:spPr>
          <a:xfrm>
            <a:off x="4640395" y="1982005"/>
            <a:ext cx="987251" cy="4986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Calibri"/>
              </a:rPr>
              <a:t>APA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F260F5C-D07F-49A2-A472-FD076146F02E}"/>
              </a:ext>
            </a:extLst>
          </p:cNvPr>
          <p:cNvSpPr/>
          <p:nvPr/>
        </p:nvSpPr>
        <p:spPr>
          <a:xfrm>
            <a:off x="4640395" y="2817295"/>
            <a:ext cx="987251" cy="45793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ENZA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DC2D8F-1378-43E3-B2B1-96C759E809B5}"/>
              </a:ext>
            </a:extLst>
          </p:cNvPr>
          <p:cNvSpPr txBox="1"/>
          <p:nvPr/>
        </p:nvSpPr>
        <p:spPr>
          <a:xfrm>
            <a:off x="5893489" y="2789789"/>
            <a:ext cx="62927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ARCHES</a:t>
            </a:r>
            <a:r>
              <a:rPr lang="en-GB" sz="1200" b="1" baseline="30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725589E-ED68-4931-A57E-A0D17C4CBEAC}"/>
              </a:ext>
            </a:extLst>
          </p:cNvPr>
          <p:cNvSpPr/>
          <p:nvPr/>
        </p:nvSpPr>
        <p:spPr>
          <a:xfrm>
            <a:off x="1215915" y="3638497"/>
            <a:ext cx="987251" cy="498649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dirty="0">
                <a:solidFill>
                  <a:srgbClr val="505050"/>
                </a:solidFill>
                <a:latin typeface="Calibri"/>
              </a:rPr>
              <a:t>ADT </a:t>
            </a:r>
            <a:r>
              <a:rPr lang="cs-CZ" dirty="0">
                <a:solidFill>
                  <a:srgbClr val="505050"/>
                </a:solidFill>
                <a:latin typeface="Calibri"/>
              </a:rPr>
              <a:t>samotná</a:t>
            </a:r>
            <a:endParaRPr lang="en-GB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C140F93-2035-4747-A7FB-DB37BE4A0B6C}"/>
              </a:ext>
            </a:extLst>
          </p:cNvPr>
          <p:cNvSpPr/>
          <p:nvPr/>
        </p:nvSpPr>
        <p:spPr>
          <a:xfrm>
            <a:off x="1229300" y="1996093"/>
            <a:ext cx="987251" cy="498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sk-SK" b="1" dirty="0">
                <a:solidFill>
                  <a:schemeClr val="bg1"/>
                </a:solidFill>
                <a:latin typeface="Calibri"/>
              </a:rPr>
              <a:t>ABI + P</a:t>
            </a:r>
            <a:endParaRPr lang="en-GB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9278FBF-D436-413A-86E7-A63F5C08C6AE}"/>
              </a:ext>
            </a:extLst>
          </p:cNvPr>
          <p:cNvSpPr/>
          <p:nvPr/>
        </p:nvSpPr>
        <p:spPr>
          <a:xfrm>
            <a:off x="1215915" y="2817295"/>
            <a:ext cx="987251" cy="498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Calibri"/>
              </a:rPr>
              <a:t>DOCE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20CBDD-FDA6-49CF-89F8-BF867BB335C2}"/>
              </a:ext>
            </a:extLst>
          </p:cNvPr>
          <p:cNvSpPr txBox="1"/>
          <p:nvPr/>
        </p:nvSpPr>
        <p:spPr>
          <a:xfrm>
            <a:off x="2339752" y="1982005"/>
            <a:ext cx="168069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FF0000"/>
                </a:solidFill>
                <a:latin typeface="Calibri"/>
              </a:rPr>
              <a:t>LATITUDE</a:t>
            </a:r>
            <a:r>
              <a:rPr lang="en-GB" sz="1200" b="1" baseline="30000" dirty="0">
                <a:solidFill>
                  <a:srgbClr val="FF0000"/>
                </a:solidFill>
                <a:latin typeface="Calibri"/>
              </a:rPr>
              <a:t>1</a:t>
            </a:r>
          </a:p>
          <a:p>
            <a:pPr>
              <a:defRPr/>
            </a:pPr>
            <a:r>
              <a:rPr lang="en-GB" sz="1200" b="1" dirty="0">
                <a:solidFill>
                  <a:srgbClr val="505050"/>
                </a:solidFill>
                <a:latin typeface="Calibri"/>
              </a:rPr>
              <a:t>STAMPEDE</a:t>
            </a:r>
            <a:r>
              <a:rPr lang="en-GB" sz="1200" b="1" baseline="30000" dirty="0">
                <a:solidFill>
                  <a:srgbClr val="505050"/>
                </a:solidFill>
                <a:latin typeface="Calibri"/>
              </a:rPr>
              <a:t>2 </a:t>
            </a:r>
            <a:r>
              <a:rPr lang="en-GB" sz="1200" dirty="0">
                <a:solidFill>
                  <a:srgbClr val="505050"/>
                </a:solidFill>
                <a:latin typeface="Calibri"/>
              </a:rPr>
              <a:t>(Arm G vs A)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01292A-475C-4466-946D-4A67470947CB}"/>
              </a:ext>
            </a:extLst>
          </p:cNvPr>
          <p:cNvSpPr txBox="1"/>
          <p:nvPr/>
        </p:nvSpPr>
        <p:spPr>
          <a:xfrm>
            <a:off x="2339752" y="2749649"/>
            <a:ext cx="178722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505050"/>
                </a:solidFill>
                <a:latin typeface="Calibri"/>
              </a:rPr>
              <a:t>CHAARTED</a:t>
            </a:r>
            <a:r>
              <a:rPr lang="en-GB" sz="1200" b="1" baseline="30000" dirty="0">
                <a:solidFill>
                  <a:srgbClr val="505050"/>
                </a:solidFill>
                <a:latin typeface="Calibri"/>
              </a:rPr>
              <a:t>4</a:t>
            </a:r>
          </a:p>
          <a:p>
            <a:pPr>
              <a:defRPr/>
            </a:pPr>
            <a:r>
              <a:rPr lang="en-GB" sz="1200" b="1" dirty="0">
                <a:solidFill>
                  <a:srgbClr val="505050"/>
                </a:solidFill>
              </a:rPr>
              <a:t>GETUG-AFU15</a:t>
            </a:r>
            <a:r>
              <a:rPr lang="en-GB" sz="1200" b="1" baseline="30000" dirty="0">
                <a:solidFill>
                  <a:srgbClr val="505050"/>
                </a:solidFill>
              </a:rPr>
              <a:t>5</a:t>
            </a:r>
          </a:p>
          <a:p>
            <a:pPr>
              <a:defRPr/>
            </a:pPr>
            <a:r>
              <a:rPr lang="en-GB" sz="1200" b="1" dirty="0">
                <a:solidFill>
                  <a:srgbClr val="505050"/>
                </a:solidFill>
                <a:latin typeface="Calibri"/>
              </a:rPr>
              <a:t>STAMPEDE  </a:t>
            </a:r>
            <a:r>
              <a:rPr lang="en-GB" sz="1200" dirty="0">
                <a:solidFill>
                  <a:srgbClr val="505050"/>
                </a:solidFill>
                <a:latin typeface="Calibri"/>
              </a:rPr>
              <a:t>(Arm C vs A)</a:t>
            </a:r>
            <a:r>
              <a:rPr lang="en-GB" sz="1200" b="1" baseline="30000" dirty="0">
                <a:solidFill>
                  <a:srgbClr val="505050"/>
                </a:solidFill>
                <a:latin typeface="Calibri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7C4086F-5D5E-4535-9A6F-570C0B08FD03}"/>
              </a:ext>
            </a:extLst>
          </p:cNvPr>
          <p:cNvSpPr/>
          <p:nvPr/>
        </p:nvSpPr>
        <p:spPr>
          <a:xfrm>
            <a:off x="1215916" y="4434977"/>
            <a:ext cx="987251" cy="4986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sk-SK" dirty="0">
                <a:solidFill>
                  <a:srgbClr val="505050"/>
                </a:solidFill>
                <a:latin typeface="Calibri"/>
              </a:rPr>
              <a:t>RT</a:t>
            </a:r>
            <a:endParaRPr lang="en-GB" dirty="0">
              <a:solidFill>
                <a:srgbClr val="505050"/>
              </a:solidFill>
              <a:latin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452481-078A-46F8-8DFF-ABC08FB96C11}"/>
              </a:ext>
            </a:extLst>
          </p:cNvPr>
          <p:cNvSpPr txBox="1"/>
          <p:nvPr/>
        </p:nvSpPr>
        <p:spPr>
          <a:xfrm>
            <a:off x="2643429" y="4491591"/>
            <a:ext cx="127048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505050"/>
                </a:solidFill>
                <a:latin typeface="Calibri"/>
              </a:rPr>
              <a:t>STAMPEDE</a:t>
            </a:r>
            <a:r>
              <a:rPr lang="en-GB" sz="1200" b="1" baseline="30000" dirty="0">
                <a:solidFill>
                  <a:srgbClr val="505050"/>
                </a:solidFill>
                <a:latin typeface="Calibri"/>
              </a:rPr>
              <a:t>7</a:t>
            </a:r>
            <a:r>
              <a:rPr lang="sk-SK" sz="1200" b="1" baseline="30000" dirty="0">
                <a:solidFill>
                  <a:srgbClr val="505050"/>
                </a:solidFill>
                <a:latin typeface="Calibri"/>
              </a:rPr>
              <a:t> </a:t>
            </a:r>
            <a:r>
              <a:rPr lang="en-GB" sz="1200" dirty="0">
                <a:solidFill>
                  <a:srgbClr val="505050"/>
                </a:solidFill>
                <a:latin typeface="Calibri"/>
              </a:rPr>
              <a:t>(Arm H vs A)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1DDA8A8B-5DB4-4A47-83A5-521AAA3E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" y="6009299"/>
            <a:ext cx="601831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800" dirty="0">
                <a:solidFill>
                  <a:schemeClr val="bg1"/>
                </a:solidFill>
                <a:latin typeface="Verdana"/>
              </a:rPr>
              <a:t>1. </a:t>
            </a:r>
            <a:r>
              <a:rPr lang="en-US" sz="800" dirty="0" err="1">
                <a:latin typeface="Verdana"/>
              </a:rPr>
              <a:t>Fizazi</a:t>
            </a:r>
            <a:r>
              <a:rPr lang="en-US" sz="800" dirty="0">
                <a:latin typeface="Verdana"/>
              </a:rPr>
              <a:t> K, et al. N </a:t>
            </a:r>
            <a:r>
              <a:rPr lang="en-US" sz="800" dirty="0" err="1">
                <a:latin typeface="Verdana"/>
              </a:rPr>
              <a:t>Engl</a:t>
            </a:r>
            <a:r>
              <a:rPr lang="en-US" sz="800" dirty="0">
                <a:latin typeface="Verdana"/>
              </a:rPr>
              <a:t> J Med. 2017 Jul 27;377(4):352-360; 2. </a:t>
            </a:r>
            <a:r>
              <a:rPr lang="en-US" sz="800" kern="0" dirty="0">
                <a:latin typeface="Verdana"/>
              </a:rPr>
              <a:t>James N, et al. N </a:t>
            </a:r>
            <a:r>
              <a:rPr lang="en-US" sz="800" kern="0" dirty="0" err="1">
                <a:latin typeface="Verdana"/>
              </a:rPr>
              <a:t>Engl</a:t>
            </a:r>
            <a:r>
              <a:rPr lang="en-US" sz="800" kern="0" dirty="0">
                <a:latin typeface="Verdana"/>
              </a:rPr>
              <a:t> J Med. 2017 Jul 27;377(4):338-351; 3. </a:t>
            </a:r>
            <a:r>
              <a:rPr lang="pt-P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Sydes MR, et al. 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 Oncol. 2018 May 1;29(5):1235-1248; 4. </a:t>
            </a:r>
            <a:r>
              <a:rPr lang="da-DK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Sweeney et al. N Eng J Med 2015; 378(8): 737-746; 5. Gravis G, et al. Eur Urol. 2016 Aug;70(2):256-62; 6. James et al. Lancet 2016; 387(10024):1163-77; 7. Parker CC, et al. Ann Oncol 2018;29(Suppl 8):LBA5_PR; 8. </a:t>
            </a:r>
            <a:r>
              <a:rPr lang="pt-P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Armstrong AJ, et al. ASCO-GU 2019. Poster and oral presentation (Abstract 687); 9. NCT02446405; 10. NCT02489318</a:t>
            </a:r>
            <a:endParaRPr lang="da-DK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5DEA7A-E9D1-47C2-808C-99A8C77047EF}"/>
              </a:ext>
            </a:extLst>
          </p:cNvPr>
          <p:cNvSpPr txBox="1"/>
          <p:nvPr/>
        </p:nvSpPr>
        <p:spPr>
          <a:xfrm>
            <a:off x="5893489" y="2102644"/>
            <a:ext cx="590483" cy="2573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rgbClr val="FF0000"/>
                </a:solidFill>
                <a:latin typeface="Calibri"/>
              </a:rPr>
              <a:t>TITAN</a:t>
            </a:r>
            <a:r>
              <a:rPr lang="en-GB" sz="1200" b="1" baseline="30000" dirty="0">
                <a:solidFill>
                  <a:srgbClr val="FF0000"/>
                </a:solidFill>
                <a:latin typeface="Calibri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58128-2913-4743-B15D-BD35FB2A0964}"/>
              </a:ext>
            </a:extLst>
          </p:cNvPr>
          <p:cNvSpPr txBox="1"/>
          <p:nvPr/>
        </p:nvSpPr>
        <p:spPr>
          <a:xfrm>
            <a:off x="557740" y="1261232"/>
            <a:ext cx="744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/>
              <a:t>Současnost</a:t>
            </a:r>
            <a:r>
              <a:rPr lang="sk-SK" sz="2000" b="1" dirty="0"/>
              <a:t>  .................................    </a:t>
            </a:r>
            <a:r>
              <a:rPr lang="sk-SK" sz="2000" b="1" dirty="0" err="1"/>
              <a:t>Budoucnost</a:t>
            </a:r>
            <a:r>
              <a:rPr lang="sk-SK" sz="2000" b="1" dirty="0"/>
              <a:t> ............................</a:t>
            </a: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CFBA143-9415-432C-B788-A024A8490F22}"/>
              </a:ext>
            </a:extLst>
          </p:cNvPr>
          <p:cNvSpPr/>
          <p:nvPr/>
        </p:nvSpPr>
        <p:spPr>
          <a:xfrm>
            <a:off x="4144861" y="1613858"/>
            <a:ext cx="2556164" cy="2330069"/>
          </a:xfrm>
          <a:prstGeom prst="donut">
            <a:avLst>
              <a:gd name="adj" fmla="val 21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454FE-5F27-4448-ACD8-E7119739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CHAARTED – nové rozdělení </a:t>
            </a:r>
            <a:endParaRPr lang="cs-CZ" sz="3600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915EE048-E580-4F54-A3E3-E2FD745F0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94" y="3429000"/>
            <a:ext cx="5256584" cy="2975674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A844DA8-BE9D-40A2-8D88-4967FEB6B2CC}"/>
              </a:ext>
            </a:extLst>
          </p:cNvPr>
          <p:cNvSpPr/>
          <p:nvPr/>
        </p:nvSpPr>
        <p:spPr>
          <a:xfrm>
            <a:off x="827585" y="2132856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/>
              <a:t>mHSPC</a:t>
            </a:r>
            <a:r>
              <a:rPr lang="cs-CZ" sz="3200" b="1" dirty="0"/>
              <a:t>        ADT + DOC</a:t>
            </a:r>
          </a:p>
          <a:p>
            <a:r>
              <a:rPr lang="cs-CZ" sz="3200" b="1" dirty="0"/>
              <a:t>                     ADT</a:t>
            </a:r>
            <a:endParaRPr lang="cs-CZ" sz="3200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4E106E3-FE24-413B-9E82-4588D7513645}"/>
              </a:ext>
            </a:extLst>
          </p:cNvPr>
          <p:cNvCxnSpPr>
            <a:cxnSpLocks/>
          </p:cNvCxnSpPr>
          <p:nvPr/>
        </p:nvCxnSpPr>
        <p:spPr>
          <a:xfrm>
            <a:off x="2236829" y="247973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15DF07-5817-48B7-9FA2-79A24CF5E8BD}"/>
              </a:ext>
            </a:extLst>
          </p:cNvPr>
          <p:cNvCxnSpPr>
            <a:cxnSpLocks/>
          </p:cNvCxnSpPr>
          <p:nvPr/>
        </p:nvCxnSpPr>
        <p:spPr>
          <a:xfrm>
            <a:off x="2236829" y="2479732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07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684ED-0178-49FE-A7EC-168E0453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8B56122-D2C2-486C-A1F6-868011AF0050}"/>
              </a:ext>
            </a:extLst>
          </p:cNvPr>
          <p:cNvSpPr txBox="1">
            <a:spLocks/>
          </p:cNvSpPr>
          <p:nvPr/>
        </p:nvSpPr>
        <p:spPr>
          <a:xfrm>
            <a:off x="232710" y="8783"/>
            <a:ext cx="6182144" cy="39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Design</a:t>
            </a:r>
            <a:r>
              <a:rPr lang="cs-CZ" dirty="0"/>
              <a:t> studií</a:t>
            </a:r>
            <a:endParaRPr 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65B22C2-D46E-4703-B167-7022C8F2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3781"/>
            <a:ext cx="6299026" cy="2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endParaRPr lang="da-DK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A3776-8E13-4A0F-8D55-0F9411E1FFAB}"/>
              </a:ext>
            </a:extLst>
          </p:cNvPr>
          <p:cNvSpPr txBox="1"/>
          <p:nvPr/>
        </p:nvSpPr>
        <p:spPr>
          <a:xfrm>
            <a:off x="1115617" y="5810662"/>
            <a:ext cx="8286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*bicalutamid, nilutamid </a:t>
            </a:r>
            <a:r>
              <a:rPr lang="cs-CZ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</a:t>
            </a:r>
            <a:r>
              <a:rPr lang="pt-P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fluta</a:t>
            </a:r>
            <a:r>
              <a:rPr lang="cs-CZ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189C9C63-D425-4A55-A627-140767C08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071482"/>
              </p:ext>
            </p:extLst>
          </p:nvPr>
        </p:nvGraphicFramePr>
        <p:xfrm>
          <a:off x="7888" y="476672"/>
          <a:ext cx="9144002" cy="507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696">
                  <a:extLst>
                    <a:ext uri="{9D8B030D-6E8A-4147-A177-3AD203B41FA5}">
                      <a16:colId xmlns:a16="http://schemas.microsoft.com/office/drawing/2014/main" val="167224954"/>
                    </a:ext>
                  </a:extLst>
                </a:gridCol>
                <a:gridCol w="809650">
                  <a:extLst>
                    <a:ext uri="{9D8B030D-6E8A-4147-A177-3AD203B41FA5}">
                      <a16:colId xmlns:a16="http://schemas.microsoft.com/office/drawing/2014/main" val="1071113545"/>
                    </a:ext>
                  </a:extLst>
                </a:gridCol>
                <a:gridCol w="835430">
                  <a:extLst>
                    <a:ext uri="{9D8B030D-6E8A-4147-A177-3AD203B41FA5}">
                      <a16:colId xmlns:a16="http://schemas.microsoft.com/office/drawing/2014/main" val="489788935"/>
                    </a:ext>
                  </a:extLst>
                </a:gridCol>
                <a:gridCol w="1346038">
                  <a:extLst>
                    <a:ext uri="{9D8B030D-6E8A-4147-A177-3AD203B41FA5}">
                      <a16:colId xmlns:a16="http://schemas.microsoft.com/office/drawing/2014/main" val="1988492260"/>
                    </a:ext>
                  </a:extLst>
                </a:gridCol>
                <a:gridCol w="109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809">
                  <a:extLst>
                    <a:ext uri="{9D8B030D-6E8A-4147-A177-3AD203B41FA5}">
                      <a16:colId xmlns:a16="http://schemas.microsoft.com/office/drawing/2014/main" val="3820276412"/>
                    </a:ext>
                  </a:extLst>
                </a:gridCol>
                <a:gridCol w="976985">
                  <a:extLst>
                    <a:ext uri="{9D8B030D-6E8A-4147-A177-3AD203B41FA5}">
                      <a16:colId xmlns:a16="http://schemas.microsoft.com/office/drawing/2014/main" val="2853630660"/>
                    </a:ext>
                  </a:extLst>
                </a:gridCol>
                <a:gridCol w="1066871">
                  <a:extLst>
                    <a:ext uri="{9D8B030D-6E8A-4147-A177-3AD203B41FA5}">
                      <a16:colId xmlns:a16="http://schemas.microsoft.com/office/drawing/2014/main" val="2338381499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3270740184"/>
                    </a:ext>
                  </a:extLst>
                </a:gridCol>
              </a:tblGrid>
              <a:tr h="655131">
                <a:tc>
                  <a:txBody>
                    <a:bodyPr/>
                    <a:lstStyle/>
                    <a:p>
                      <a:r>
                        <a:rPr lang="en-US" sz="1000" b="1" noProof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</a:t>
                      </a:r>
                      <a:r>
                        <a:rPr lang="cs-CZ" sz="1000" b="1" noProof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ktd</a:t>
                      </a:r>
                      <a:endParaRPr lang="en-US" sz="1000" b="1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4571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noProof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Docetaxel</a:t>
                      </a: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AAP+ADT</a:t>
                      </a:r>
                    </a:p>
                  </a:txBody>
                  <a:tcPr marL="0" marR="0" marT="0" marB="0" anchor="ctr">
                    <a:solidFill>
                      <a:srgbClr val="2A8E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ENZA+ADT</a:t>
                      </a:r>
                    </a:p>
                  </a:txBody>
                  <a:tcPr marL="0" marR="0" marT="0" marB="0" anchor="ctr">
                    <a:solidFill>
                      <a:srgbClr val="A4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noProof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APA+ADT</a:t>
                      </a: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12094"/>
                  </a:ext>
                </a:extLst>
              </a:tr>
              <a:tr h="974240"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</a:t>
                      </a:r>
                      <a:r>
                        <a:rPr lang="cs-CZ" sz="10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</a:t>
                      </a:r>
                      <a:endParaRPr lang="en-US" sz="1000" b="1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/>
                </a:tc>
                <a:tc>
                  <a:txBody>
                    <a:bodyPr/>
                    <a:lstStyle/>
                    <a:p>
                      <a:pPr marL="0" marR="0" lvl="0" indent="0" algn="ctr" defTabSz="4571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noProof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GETUG-15</a:t>
                      </a:r>
                      <a:r>
                        <a:rPr lang="en-US" sz="1000" b="1" baseline="30000" noProof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CHAARTED</a:t>
                      </a:r>
                      <a:r>
                        <a:rPr lang="pt-PT" sz="1000" b="1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STAMPEDE (</a:t>
                      </a:r>
                      <a:r>
                        <a:rPr lang="pt-PT" sz="1000" b="1" baseline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  <a:r>
                        <a:rPr lang="pt-PT" sz="1000" b="1" baseline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C)</a:t>
                      </a:r>
                      <a:r>
                        <a:rPr lang="pt-PT" sz="1000" b="1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LATITUDE</a:t>
                      </a:r>
                      <a:r>
                        <a:rPr lang="en-US" sz="1000" b="1" kern="1200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2A8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STAMPEDE (arm G)</a:t>
                      </a:r>
                      <a:r>
                        <a:rPr lang="en-US" sz="1000" b="1" kern="1200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2A8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ARCHES</a:t>
                      </a:r>
                      <a:r>
                        <a:rPr lang="en-US" sz="1000" b="1" kern="1200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ENZAMET</a:t>
                      </a:r>
                      <a:r>
                        <a:rPr lang="en-US" sz="1000" b="1" kern="1200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kern="12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TITAN</a:t>
                      </a:r>
                      <a:r>
                        <a:rPr lang="en-US" sz="1000" b="1" kern="1200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8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Typ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otevřená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otevřená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otevřená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dvojitě slepá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otevřená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dvojitě slepá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otevřená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dvojitě</a:t>
                      </a:r>
                    </a:p>
                    <a:p>
                      <a:pPr algn="ctr" fontAlgn="ctr"/>
                      <a:r>
                        <a:rPr lang="cs-CZ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slepá</a:t>
                      </a:r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10676"/>
                  </a:ext>
                </a:extLst>
              </a:tr>
              <a:tr h="1111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cs-CZ" sz="10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cíl 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rPFS</a:t>
                      </a: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OS</a:t>
                      </a:r>
                    </a:p>
                  </a:txBody>
                  <a:tcPr marL="39815" marR="39815" marT="13716" marB="13716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</a:p>
                  </a:txBody>
                  <a:tcPr marL="39815" marR="39815" marT="13716" marB="13716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rPFS</a:t>
                      </a:r>
                    </a:p>
                  </a:txBody>
                  <a:tcPr marL="39815" marR="39815" marT="13716" marB="13716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</a:p>
                  </a:txBody>
                  <a:tcPr marL="39815" marR="39815" marT="13716" marB="13716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1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rPFS</a:t>
                      </a: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r>
                        <a:rPr lang="cs-CZ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</a:t>
                      </a:r>
                      <a:r>
                        <a:rPr lang="en-US" sz="10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</a:p>
                  </a:txBody>
                  <a:tcPr marL="39815" marR="39815" marT="13716" marB="13716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6109" rtl="0" eaLnBrk="1" fontAlgn="ctr" latinLnBrk="0" hangingPunct="1">
                        <a:buFont typeface="Arial" panose="020B0604020202020204" pitchFamily="34" charset="0"/>
                        <a:buNone/>
                      </a:pPr>
                      <a:endParaRPr lang="en-US" sz="1000" u="none" strike="noStrike" kern="12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9815" marR="39815" marT="13716" marB="13716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Léčebné rameno</a:t>
                      </a:r>
                      <a:endParaRPr lang="en-US" sz="1000" b="1" kern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DOCE+ADT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DOCE+ADT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 + ADT 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AAP + ADT 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AAP + ADT </a:t>
                      </a: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Enzalutamide + ADT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Enzalutamide + ADT ± DOCE</a:t>
                      </a: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67" rtl="0" eaLnBrk="1" fontAlgn="ctr" latinLnBrk="0" hangingPunct="1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Apalutamide + ADT 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66696"/>
                  </a:ext>
                </a:extLst>
              </a:tr>
              <a:tr h="317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Kontrolní rameno</a:t>
                      </a:r>
                      <a:endParaRPr lang="en-US" sz="1000" b="1" kern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Placebo + ADT 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ADT</a:t>
                      </a: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Placebo + ADT 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NSAA* + ADT ± DOCE</a:t>
                      </a: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67" rtl="0" eaLnBrk="1" fontAlgn="ctr" latinLnBrk="0" hangingPunct="1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Placebo + ADT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Počet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pacientů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385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790</a:t>
                      </a: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1776 (</a:t>
                      </a:r>
                      <a:r>
                        <a:rPr lang="pt-PT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  <a:r>
                        <a:rPr lang="pt-P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C)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1199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1917 (arm G)</a:t>
                      </a:r>
                    </a:p>
                  </a:txBody>
                  <a:tcPr marL="0" marR="0" marT="0" marB="0" anchor="ctr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1150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1125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1052</a:t>
                      </a:r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12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B2F77-2559-4C67-BE69-E2339392C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0E8238-CC98-4D1C-9B01-F566CF8D7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15873"/>
              </p:ext>
            </p:extLst>
          </p:nvPr>
        </p:nvGraphicFramePr>
        <p:xfrm>
          <a:off x="176724" y="768264"/>
          <a:ext cx="8616783" cy="571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389">
                  <a:extLst>
                    <a:ext uri="{9D8B030D-6E8A-4147-A177-3AD203B41FA5}">
                      <a16:colId xmlns:a16="http://schemas.microsoft.com/office/drawing/2014/main" val="519692613"/>
                    </a:ext>
                  </a:extLst>
                </a:gridCol>
                <a:gridCol w="845471">
                  <a:extLst>
                    <a:ext uri="{9D8B030D-6E8A-4147-A177-3AD203B41FA5}">
                      <a16:colId xmlns:a16="http://schemas.microsoft.com/office/drawing/2014/main" val="2696369375"/>
                    </a:ext>
                  </a:extLst>
                </a:gridCol>
                <a:gridCol w="828893">
                  <a:extLst>
                    <a:ext uri="{9D8B030D-6E8A-4147-A177-3AD203B41FA5}">
                      <a16:colId xmlns:a16="http://schemas.microsoft.com/office/drawing/2014/main" val="1754884649"/>
                    </a:ext>
                  </a:extLst>
                </a:gridCol>
                <a:gridCol w="903494">
                  <a:extLst>
                    <a:ext uri="{9D8B030D-6E8A-4147-A177-3AD203B41FA5}">
                      <a16:colId xmlns:a16="http://schemas.microsoft.com/office/drawing/2014/main" val="404253751"/>
                    </a:ext>
                  </a:extLst>
                </a:gridCol>
                <a:gridCol w="903494">
                  <a:extLst>
                    <a:ext uri="{9D8B030D-6E8A-4147-A177-3AD203B41FA5}">
                      <a16:colId xmlns:a16="http://schemas.microsoft.com/office/drawing/2014/main" val="2980381356"/>
                    </a:ext>
                  </a:extLst>
                </a:gridCol>
                <a:gridCol w="1011249">
                  <a:extLst>
                    <a:ext uri="{9D8B030D-6E8A-4147-A177-3AD203B41FA5}">
                      <a16:colId xmlns:a16="http://schemas.microsoft.com/office/drawing/2014/main" val="1648244943"/>
                    </a:ext>
                  </a:extLst>
                </a:gridCol>
                <a:gridCol w="878627">
                  <a:extLst>
                    <a:ext uri="{9D8B030D-6E8A-4147-A177-3AD203B41FA5}">
                      <a16:colId xmlns:a16="http://schemas.microsoft.com/office/drawing/2014/main" val="3811169176"/>
                    </a:ext>
                  </a:extLst>
                </a:gridCol>
                <a:gridCol w="878627">
                  <a:extLst>
                    <a:ext uri="{9D8B030D-6E8A-4147-A177-3AD203B41FA5}">
                      <a16:colId xmlns:a16="http://schemas.microsoft.com/office/drawing/2014/main" val="881757640"/>
                    </a:ext>
                  </a:extLst>
                </a:gridCol>
                <a:gridCol w="1019539">
                  <a:extLst>
                    <a:ext uri="{9D8B030D-6E8A-4147-A177-3AD203B41FA5}">
                      <a16:colId xmlns:a16="http://schemas.microsoft.com/office/drawing/2014/main" val="573141445"/>
                    </a:ext>
                  </a:extLst>
                </a:gridCol>
              </a:tblGrid>
              <a:tr h="225528">
                <a:tc>
                  <a:txBody>
                    <a:bodyPr/>
                    <a:lstStyle/>
                    <a:p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</a:t>
                      </a:r>
                      <a:r>
                        <a:rPr lang="cs-CZ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kt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E7E8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kern="1200" baseline="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Docetaxel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AAP+ADT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2A8E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ENZA+ADT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A4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96" marR="6196" marT="6196" marB="619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APA+AFDT</a:t>
                      </a:r>
                      <a:endParaRPr lang="pt-PT" sz="1000" b="1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544179"/>
                  </a:ext>
                </a:extLst>
              </a:tr>
              <a:tr h="507437">
                <a:tc>
                  <a:txBody>
                    <a:bodyPr/>
                    <a:lstStyle/>
                    <a:p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</a:t>
                      </a:r>
                      <a:r>
                        <a:rPr lang="cs-CZ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GETUG-15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CHAARTED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STAMPEDE (</a:t>
                      </a:r>
                      <a:r>
                        <a:rPr lang="pt-PT" sz="1000" b="1" baseline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  <a:r>
                        <a:rPr lang="pt-PT" sz="1000" b="1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C) M1 pts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7C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LATITUDE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2A8E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STAMPEDE (</a:t>
                      </a:r>
                      <a:r>
                        <a:rPr lang="pt-PT" sz="1000" b="1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</a:t>
                      </a: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G) M1 pts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7,12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2A8E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ARCHES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8</a:t>
                      </a:r>
                      <a:endParaRPr lang="pt-PT" sz="10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ENZAMET</a:t>
                      </a:r>
                      <a:r>
                        <a:rPr lang="pt-PT" sz="10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647" marR="4647" marT="6196" marB="6196" anchor="ctr" horzOverflow="overflow"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TITAN</a:t>
                      </a:r>
                      <a:r>
                        <a:rPr lang="pt-PT" sz="1000" b="1" baseline="300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10,11</a:t>
                      </a:r>
                      <a:endParaRPr lang="pt-PT" sz="1000" b="1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1732"/>
                  </a:ext>
                </a:extLst>
              </a:tr>
              <a:tr h="225528">
                <a:tc>
                  <a:txBody>
                    <a:bodyPr/>
                    <a:lstStyle/>
                    <a:p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follow-up</a:t>
                      </a: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83.9 m</a:t>
                      </a:r>
                      <a:r>
                        <a:rPr lang="cs-CZ" sz="10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53.7 m</a:t>
                      </a:r>
                      <a:r>
                        <a:rPr lang="cs-CZ" sz="10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43 m</a:t>
                      </a:r>
                      <a:r>
                        <a:rPr lang="cs-CZ" sz="10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51.8 m</a:t>
                      </a:r>
                      <a:r>
                        <a:rPr lang="cs-CZ" sz="1000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40</a:t>
                      </a:r>
                      <a:r>
                        <a:rPr lang="pt-PT" sz="1000" b="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 m</a:t>
                      </a:r>
                      <a:r>
                        <a:rPr lang="cs-CZ" sz="1000" b="0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14.4 m</a:t>
                      </a:r>
                      <a:r>
                        <a:rPr lang="cs-CZ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 m</a:t>
                      </a:r>
                      <a:r>
                        <a:rPr lang="cs-CZ" sz="10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ěsíců</a:t>
                      </a:r>
                      <a:endParaRPr lang="pt-PT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22.7 </a:t>
                      </a:r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m</a:t>
                      </a:r>
                      <a:r>
                        <a:rPr lang="cs-CZ" sz="1000" b="0" noProof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ěsíců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647" marR="4647" marT="6196" marB="6196" anchor="ctr" horzOverflow="overflow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87285"/>
                  </a:ext>
                </a:extLst>
              </a:tr>
              <a:tr h="225528">
                <a:tc gridSpan="9">
                  <a:txBody>
                    <a:bodyPr/>
                    <a:lstStyle/>
                    <a:p>
                      <a:pPr algn="l"/>
                      <a:r>
                        <a:rPr lang="cs-CZ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Primární cíl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CCCE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82733"/>
                  </a:ext>
                </a:extLst>
              </a:tr>
              <a:tr h="1212212">
                <a:tc>
                  <a:txBody>
                    <a:bodyPr/>
                    <a:lstStyle/>
                    <a:p>
                      <a:pPr marL="180975" indent="0"/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OS: 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P-</a:t>
                      </a:r>
                      <a:r>
                        <a:rPr lang="pt-PT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Benefit , m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tiv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ní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vs   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kontroly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m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0.88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(0.68-1.1)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(62.1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48.6)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0.72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(0.59–0.89)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0.0017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10.4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(57.6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47.2)</a:t>
                      </a: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0.76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(0.62-0.92)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0.005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(60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45)</a:t>
                      </a: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0.66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(0.56-0.78)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&lt;0.0001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16.8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(53.3 </a:t>
                      </a:r>
                      <a:r>
                        <a:rPr lang="de-DE" sz="1000" b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36.5)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0.61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(0.49-0.75)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(0.52-0.86)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0.002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(NR </a:t>
                      </a:r>
                      <a:r>
                        <a:rPr lang="de-D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NR)</a:t>
                      </a: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(0.51-0.89)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p=0.0053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(NR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NR)</a:t>
                      </a:r>
                    </a:p>
                  </a:txBody>
                  <a:tcPr marL="27000" marR="27000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88264"/>
                  </a:ext>
                </a:extLst>
              </a:tr>
              <a:tr h="930302">
                <a:tc>
                  <a:txBody>
                    <a:bodyPr/>
                    <a:lstStyle/>
                    <a:p>
                      <a:pPr marL="809625" indent="-171450">
                        <a:buFontTx/>
                        <a:buNone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– HV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P-</a:t>
                      </a:r>
                      <a:r>
                        <a:rPr lang="pt-PT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algn="ctr"/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0.78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(0.56-1.09)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</a:t>
                      </a: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(0.50 – 0.79)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(0.52-0.74)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&lt;0.0001</a:t>
                      </a: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0.60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(0.46-0.78)</a:t>
                      </a: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0.80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(0.59‐1.07)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(0.50‐0.92)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7695"/>
                  </a:ext>
                </a:extLst>
              </a:tr>
              <a:tr h="930302">
                <a:tc>
                  <a:txBody>
                    <a:bodyPr/>
                    <a:lstStyle/>
                    <a:p>
                      <a:pPr marL="809625" indent="-171450">
                        <a:buFontTx/>
                        <a:buNone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– LV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</a:p>
                    <a:p>
                      <a:pPr marL="8096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P-</a:t>
                      </a:r>
                      <a:r>
                        <a:rPr lang="pt-PT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algn="ctr"/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1.02</a:t>
                      </a: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(0.67-1.55)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(0.70 – 1.55)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0.86</a:t>
                      </a: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 anchor="ctr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(0.47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0.1242</a:t>
                      </a: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0.64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(0.42-0.97)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0.034</a:t>
                      </a: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 anchor="ctr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0.43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(0.26‐0.72)</a:t>
                      </a:r>
                    </a:p>
                    <a:p>
                      <a:pPr 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(0.34-1.32)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17016"/>
                  </a:ext>
                </a:extLst>
              </a:tr>
              <a:tr h="1212212">
                <a:tc>
                  <a:txBody>
                    <a:bodyPr/>
                    <a:lstStyle/>
                    <a:p>
                      <a:pPr marL="180975" indent="0"/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rPFS: 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 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P-</a:t>
                      </a:r>
                      <a:r>
                        <a:rPr lang="pt-PT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value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Benefit , m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52425" indent="-171450">
                        <a:buFontTx/>
                        <a:buChar char="-"/>
                      </a:pP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r>
                        <a:rPr lang="cs-CZ" sz="10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ktivní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   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kontroly,</a:t>
                      </a:r>
                      <a:r>
                        <a:rPr lang="pt-PT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</a:t>
                      </a:r>
                      <a:r>
                        <a:rPr lang="cs-CZ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ě</a:t>
                      </a:r>
                      <a:endParaRPr lang="pt-PT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6C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0.47 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(0.39-0.55)</a:t>
                      </a:r>
                    </a:p>
                    <a:p>
                      <a:pPr algn="ctr"/>
                      <a:r>
                        <a:rPr lang="pt-PT" sz="10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 0.001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18.2</a:t>
                      </a:r>
                      <a:r>
                        <a:rPr lang="de-DE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(33.0 </a:t>
                      </a:r>
                      <a:r>
                        <a:rPr lang="de-DE" sz="1000" b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de-DE" sz="1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14.8)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B0D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0.39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(0.30, 0.50)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&lt;0.0001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 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(NR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19.4)</a:t>
                      </a:r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000" marR="27000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0.48 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(0.39-0.60)</a:t>
                      </a:r>
                    </a:p>
                    <a:p>
                      <a:pPr algn="ctr"/>
                      <a:r>
                        <a:rPr lang="pt-PT" sz="10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&lt;0.0001</a:t>
                      </a:r>
                    </a:p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(NR </a:t>
                      </a:r>
                      <a:r>
                        <a:rPr lang="pt-PT" sz="10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vs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22.1)</a:t>
                      </a:r>
                    </a:p>
                  </a:txBody>
                  <a:tcPr marL="27000" marR="27000">
                    <a:solidFill>
                      <a:srgbClr val="BD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13073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AA22BF8-105F-44B0-ADD3-BB3AA172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5" y="127048"/>
            <a:ext cx="7371110" cy="641217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Výsledky – primární cíle</a:t>
            </a:r>
            <a:endParaRPr lang="en-US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hape 206">
            <a:extLst>
              <a:ext uri="{FF2B5EF4-FFF2-40B4-BE49-F238E27FC236}">
                <a16:creationId xmlns:a16="http://schemas.microsoft.com/office/drawing/2014/main" id="{87051AE7-885F-4016-9E92-A69A5F3EAF91}"/>
              </a:ext>
            </a:extLst>
          </p:cNvPr>
          <p:cNvSpPr/>
          <p:nvPr/>
        </p:nvSpPr>
        <p:spPr>
          <a:xfrm>
            <a:off x="0" y="5740110"/>
            <a:ext cx="6535593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pt-PT" sz="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B049E85-68F4-431E-9572-F3B5F194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" y="6596833"/>
            <a:ext cx="6467013" cy="215440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anchor="b" anchorCtr="0">
            <a:spAutoFit/>
          </a:bodyPr>
          <a:lstStyle>
            <a:lvl1pPr eaLnBrk="0" hangingPunct="0">
              <a:lnSpc>
                <a:spcPct val="95000"/>
              </a:lnSpc>
              <a:spcBef>
                <a:spcPct val="25000"/>
              </a:spcBef>
              <a:buClr>
                <a:srgbClr val="33CCFF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Clr>
                <a:schemeClr val="tx1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itchFamily="18" charset="2"/>
              <a:buChar char="¡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a-DK" sz="800" dirty="0">
                <a:solidFill>
                  <a:srgbClr val="FFFFFF"/>
                </a:solidFill>
                <a:latin typeface="Verdana"/>
              </a:rPr>
              <a:t> </a:t>
            </a:r>
            <a:endParaRPr lang="pt-PT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62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CA368A82-886D-45B9-800F-524F68CC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9" y="2206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>Cílem léčby metastatického karcinomu prostaty</a:t>
            </a:r>
            <a:endParaRPr lang="cs-CZ" altLang="cs-CZ" sz="3600" dirty="0"/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7060C7F-E845-482D-AD4C-6E833CEA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5" y="1366838"/>
            <a:ext cx="8193088" cy="4127500"/>
          </a:xfrm>
        </p:spPr>
        <p:txBody>
          <a:bodyPr>
            <a:normAutofit/>
          </a:bodyPr>
          <a:lstStyle/>
          <a:p>
            <a:endParaRPr lang="cs-CZ" altLang="cs-CZ" b="1" dirty="0"/>
          </a:p>
          <a:p>
            <a:pPr lvl="1"/>
            <a:r>
              <a:rPr lang="cs-CZ" altLang="cs-CZ" b="1" dirty="0"/>
              <a:t>sekvence</a:t>
            </a:r>
          </a:p>
          <a:p>
            <a:pPr lvl="1"/>
            <a:r>
              <a:rPr lang="cs-CZ" altLang="cs-CZ" b="1" dirty="0"/>
              <a:t>k dispozici data potvrzující kumulaci benefitu jednotlivých léčiv pro celkové přežití</a:t>
            </a:r>
          </a:p>
          <a:p>
            <a:pPr marL="0" indent="0">
              <a:buNone/>
            </a:pPr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205F2-7749-4819-ADD0-60FAD04DCFE4}"/>
              </a:ext>
            </a:extLst>
          </p:cNvPr>
          <p:cNvSpPr txBox="1"/>
          <p:nvPr/>
        </p:nvSpPr>
        <p:spPr>
          <a:xfrm>
            <a:off x="1132348" y="5603082"/>
            <a:ext cx="361829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Kyriakopoulos</a:t>
            </a:r>
            <a:r>
              <a:rPr lang="en-GB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CE, et al. </a:t>
            </a:r>
            <a:r>
              <a:rPr lang="it-I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 Clin Oncol. 2018 Apr 10;36(11):1080-1087. </a:t>
            </a:r>
            <a:endParaRPr lang="en-GB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38F45-5CCB-424B-9741-01A565D5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94" y="2708919"/>
            <a:ext cx="6580825" cy="2894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D96FE5-F264-4B57-A3DD-529F7AB7E5A6}"/>
              </a:ext>
            </a:extLst>
          </p:cNvPr>
          <p:cNvSpPr txBox="1"/>
          <p:nvPr/>
        </p:nvSpPr>
        <p:spPr>
          <a:xfrm>
            <a:off x="1966487" y="2356666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D824F-5C32-47E0-851D-46AE3D397C9E}"/>
              </a:ext>
            </a:extLst>
          </p:cNvPr>
          <p:cNvSpPr txBox="1"/>
          <p:nvPr/>
        </p:nvSpPr>
        <p:spPr>
          <a:xfrm>
            <a:off x="5298530" y="2356666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volume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751C70BD-9F2E-433C-855D-0C4563634014}"/>
              </a:ext>
            </a:extLst>
          </p:cNvPr>
          <p:cNvSpPr txBox="1">
            <a:spLocks/>
          </p:cNvSpPr>
          <p:nvPr/>
        </p:nvSpPr>
        <p:spPr>
          <a:xfrm>
            <a:off x="978226" y="1198465"/>
            <a:ext cx="6664187" cy="4390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Kyriakopoulos CE, et al. </a:t>
            </a:r>
            <a:r>
              <a:rPr lang="cs-CZ" sz="2700" b="1" dirty="0"/>
              <a:t>Analýza dlouhodobého přežití studie</a:t>
            </a:r>
            <a:r>
              <a:rPr lang="en-US" sz="2700" b="1" dirty="0"/>
              <a:t> CHAARTED	</a:t>
            </a:r>
            <a:endParaRPr lang="en-GB" sz="2700" b="1" dirty="0"/>
          </a:p>
        </p:txBody>
      </p:sp>
    </p:spTree>
    <p:extLst>
      <p:ext uri="{BB962C8B-B14F-4D97-AF65-F5344CB8AC3E}">
        <p14:creationId xmlns:p14="http://schemas.microsoft.com/office/powerpoint/2010/main" val="16030164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43BA324-DE47-488B-ABE3-37D160DBE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"/>
          <a:stretch/>
        </p:blipFill>
        <p:spPr>
          <a:xfrm>
            <a:off x="0" y="833462"/>
            <a:ext cx="9178730" cy="52299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B58D61-18E3-49E8-AE89-ACDA29FFE112}"/>
              </a:ext>
            </a:extLst>
          </p:cNvPr>
          <p:cNvSpPr/>
          <p:nvPr/>
        </p:nvSpPr>
        <p:spPr>
          <a:xfrm>
            <a:off x="95234" y="2044543"/>
            <a:ext cx="8945597" cy="38474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C52BFA1C-AB6D-43F5-9CE4-654409E8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7"/>
          <a:stretch/>
        </p:blipFill>
        <p:spPr>
          <a:xfrm>
            <a:off x="5028327" y="2222314"/>
            <a:ext cx="3301427" cy="286091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6641D-60B3-490E-B021-77E5A5B65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5030"/>
          <a:stretch/>
        </p:blipFill>
        <p:spPr>
          <a:xfrm>
            <a:off x="369762" y="2271062"/>
            <a:ext cx="3572904" cy="27960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C56293-F3E0-2948-AC69-0E535AFAA502}"/>
              </a:ext>
            </a:extLst>
          </p:cNvPr>
          <p:cNvSpPr/>
          <p:nvPr/>
        </p:nvSpPr>
        <p:spPr>
          <a:xfrm>
            <a:off x="417477" y="6150565"/>
            <a:ext cx="4228366" cy="1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2C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228554"/>
            <a:r>
              <a:rPr lang="en-GB" sz="900" dirty="0" err="1">
                <a:solidFill>
                  <a:srgbClr val="254659"/>
                </a:solidFill>
              </a:rPr>
              <a:t>Kyriakopoulos</a:t>
            </a:r>
            <a:r>
              <a:rPr lang="en-GB" sz="900" dirty="0">
                <a:solidFill>
                  <a:srgbClr val="254659"/>
                </a:solidFill>
              </a:rPr>
              <a:t> CE, et al. </a:t>
            </a:r>
            <a:r>
              <a:rPr lang="it-IT" sz="900" dirty="0">
                <a:solidFill>
                  <a:srgbClr val="254659"/>
                </a:solidFill>
              </a:rPr>
              <a:t>J Clin Oncol. 2018 Apr 10;36(11):1080-1087. </a:t>
            </a:r>
            <a:endParaRPr lang="en-GB" sz="900" dirty="0">
              <a:solidFill>
                <a:srgbClr val="254659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CD17695-BC5A-E34E-BD39-6C8653EC9DF5}"/>
              </a:ext>
            </a:extLst>
          </p:cNvPr>
          <p:cNvSpPr txBox="1">
            <a:spLocks/>
          </p:cNvSpPr>
          <p:nvPr/>
        </p:nvSpPr>
        <p:spPr>
          <a:xfrm>
            <a:off x="253926" y="844091"/>
            <a:ext cx="8786904" cy="812732"/>
          </a:xfrm>
          <a:prstGeom prst="rect">
            <a:avLst/>
          </a:prstGeom>
        </p:spPr>
        <p:txBody>
          <a:bodyPr vert="horz" lIns="45712" tIns="22856" rIns="45712" bIns="22856" rtlCol="0" anchor="ctr">
            <a:noAutofit/>
          </a:bodyPr>
          <a:lstStyle>
            <a:lvl1pPr algn="ctr" defTabSz="1371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25465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699" dirty="0" err="1"/>
              <a:t>Kyriakopoulos</a:t>
            </a:r>
            <a:r>
              <a:rPr lang="sk-SK" sz="2699" dirty="0"/>
              <a:t>: </a:t>
            </a:r>
            <a:r>
              <a:rPr lang="cs-CZ" sz="2700" dirty="0"/>
              <a:t>Analýza dlouhodobého přežití studie</a:t>
            </a:r>
            <a:r>
              <a:rPr lang="en-US" sz="2700" dirty="0"/>
              <a:t> CHAARTED </a:t>
            </a:r>
            <a:r>
              <a:rPr lang="cs-CZ" sz="2700" dirty="0"/>
              <a:t>: </a:t>
            </a:r>
            <a:r>
              <a:rPr lang="cs-CZ" sz="2699" dirty="0"/>
              <a:t>Primární lokální terapie (podskupina)</a:t>
            </a:r>
            <a:endParaRPr lang="pt-PT" sz="2699" dirty="0"/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314F4024-7BA4-4753-87F3-5EED453283EF}"/>
              </a:ext>
            </a:extLst>
          </p:cNvPr>
          <p:cNvSpPr/>
          <p:nvPr/>
        </p:nvSpPr>
        <p:spPr>
          <a:xfrm rot="5400000">
            <a:off x="1938174" y="721775"/>
            <a:ext cx="660724" cy="2530822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0A84B7-A5BE-475B-B8C1-F874296FF7BE}"/>
              </a:ext>
            </a:extLst>
          </p:cNvPr>
          <p:cNvSpPr txBox="1">
            <a:spLocks/>
          </p:cNvSpPr>
          <p:nvPr/>
        </p:nvSpPr>
        <p:spPr>
          <a:xfrm>
            <a:off x="774566" y="1646168"/>
            <a:ext cx="2949725" cy="590887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100" b="1" dirty="0">
                <a:solidFill>
                  <a:schemeClr val="bg1"/>
                </a:solidFill>
              </a:rPr>
              <a:t>HIGH VOLUME</a:t>
            </a:r>
            <a:endParaRPr lang="sk-SK" sz="1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sk-SK" sz="21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6640A8-0AA8-4A2E-8DBD-7CFFC53521EB}"/>
              </a:ext>
            </a:extLst>
          </p:cNvPr>
          <p:cNvSpPr txBox="1">
            <a:spLocks/>
          </p:cNvSpPr>
          <p:nvPr/>
        </p:nvSpPr>
        <p:spPr>
          <a:xfrm>
            <a:off x="787264" y="1881078"/>
            <a:ext cx="2949725" cy="278916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400" b="1" dirty="0">
                <a:solidFill>
                  <a:schemeClr val="bg1"/>
                </a:solidFill>
              </a:rPr>
              <a:t>PRIOR LOCAL THERAPY</a:t>
            </a:r>
            <a:endParaRPr lang="sk-SK" sz="55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22" name="Pentagon 5">
            <a:extLst>
              <a:ext uri="{FF2B5EF4-FFF2-40B4-BE49-F238E27FC236}">
                <a16:creationId xmlns:a16="http://schemas.microsoft.com/office/drawing/2014/main" id="{F1C46611-8522-421C-BC44-FDA8BE8EF27A}"/>
              </a:ext>
            </a:extLst>
          </p:cNvPr>
          <p:cNvSpPr/>
          <p:nvPr/>
        </p:nvSpPr>
        <p:spPr>
          <a:xfrm rot="5400000">
            <a:off x="6261877" y="717384"/>
            <a:ext cx="658681" cy="2537559"/>
          </a:xfrm>
          <a:prstGeom prst="homePlate">
            <a:avLst/>
          </a:prstGeom>
          <a:solidFill>
            <a:srgbClr val="144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6EDAFC0-A348-433B-AB1A-7A0B0AC0CE37}"/>
              </a:ext>
            </a:extLst>
          </p:cNvPr>
          <p:cNvSpPr txBox="1">
            <a:spLocks/>
          </p:cNvSpPr>
          <p:nvPr/>
        </p:nvSpPr>
        <p:spPr>
          <a:xfrm>
            <a:off x="5113313" y="1637776"/>
            <a:ext cx="2949725" cy="590887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100" b="1" dirty="0">
                <a:solidFill>
                  <a:schemeClr val="bg1"/>
                </a:solidFill>
              </a:rPr>
              <a:t>LOW VOLUME</a:t>
            </a:r>
            <a:endParaRPr lang="sk-SK" sz="1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sk-SK" sz="21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E512082-A4A7-4F8C-933E-4C9268443BFD}"/>
              </a:ext>
            </a:extLst>
          </p:cNvPr>
          <p:cNvSpPr txBox="1">
            <a:spLocks/>
          </p:cNvSpPr>
          <p:nvPr/>
        </p:nvSpPr>
        <p:spPr>
          <a:xfrm>
            <a:off x="5126011" y="1872685"/>
            <a:ext cx="2949725" cy="278916"/>
          </a:xfrm>
          <a:prstGeom prst="rect">
            <a:avLst/>
          </a:prstGeom>
        </p:spPr>
        <p:txBody>
          <a:bodyPr vert="horz" lIns="45712" tIns="22856" rIns="45712" bIns="22856" rtlCol="0">
            <a:normAutofit/>
          </a:bodyPr>
          <a:lstStyle>
            <a:lvl1pPr marL="342969" indent="-342969" algn="l" defTabSz="137187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90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843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780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717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2654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592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529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466" indent="-342969" algn="l" defTabSz="137187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400" b="1" dirty="0">
                <a:solidFill>
                  <a:schemeClr val="bg1"/>
                </a:solidFill>
              </a:rPr>
              <a:t>PRIOR LOCAL THERAPY</a:t>
            </a:r>
            <a:endParaRPr lang="sk-SK" sz="55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B51F93-D08C-45F6-B981-481DFEC19ED9}"/>
              </a:ext>
            </a:extLst>
          </p:cNvPr>
          <p:cNvSpPr/>
          <p:nvPr/>
        </p:nvSpPr>
        <p:spPr>
          <a:xfrm>
            <a:off x="3367766" y="3805899"/>
            <a:ext cx="611715" cy="1299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7A1B60-10D8-4DBE-A974-2A3B8EA68342}"/>
              </a:ext>
            </a:extLst>
          </p:cNvPr>
          <p:cNvSpPr/>
          <p:nvPr/>
        </p:nvSpPr>
        <p:spPr>
          <a:xfrm>
            <a:off x="4731207" y="2668688"/>
            <a:ext cx="611715" cy="1299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C9A5C17-FC35-D743-918B-F963990F746C}"/>
              </a:ext>
            </a:extLst>
          </p:cNvPr>
          <p:cNvSpPr txBox="1">
            <a:spLocks/>
          </p:cNvSpPr>
          <p:nvPr/>
        </p:nvSpPr>
        <p:spPr>
          <a:xfrm>
            <a:off x="175562" y="5067150"/>
            <a:ext cx="8784655" cy="988290"/>
          </a:xfrm>
          <a:prstGeom prst="rect">
            <a:avLst/>
          </a:prstGeom>
          <a:solidFill>
            <a:srgbClr val="35647E"/>
          </a:solidFill>
          <a:ln w="38100">
            <a:noFill/>
          </a:ln>
        </p:spPr>
        <p:txBody>
          <a:bodyPr anchor="ctr">
            <a:noAutofit/>
          </a:bodyPr>
          <a:lstStyle>
            <a:defPPr>
              <a:defRPr lang="sk-SK"/>
            </a:defPPr>
            <a:lvl1pPr marL="342946" indent="-342946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28837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729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620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4pPr>
            <a:lvl5pPr marL="3086511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5pPr>
            <a:lvl6pPr marL="3772403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6pPr>
            <a:lvl7pPr marL="4458294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7pPr>
            <a:lvl8pPr marL="5144186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8pPr>
            <a:lvl9pPr marL="5830077" indent="-34294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sk-SK" sz="1000" b="1" dirty="0"/>
              <a:t>	</a:t>
            </a:r>
            <a:r>
              <a:rPr lang="sk-SK" sz="1400" b="1" dirty="0">
                <a:solidFill>
                  <a:srgbClr val="FFFF00"/>
                </a:solidFill>
              </a:rPr>
              <a:t>Bez </a:t>
            </a:r>
            <a:r>
              <a:rPr lang="sk-SK" sz="1400" b="1" dirty="0" err="1">
                <a:solidFill>
                  <a:srgbClr val="FFFF00"/>
                </a:solidFill>
              </a:rPr>
              <a:t>přínosu</a:t>
            </a:r>
            <a:r>
              <a:rPr lang="sk-SK" sz="1400" b="1" dirty="0">
                <a:solidFill>
                  <a:srgbClr val="FFFF00"/>
                </a:solidFill>
              </a:rPr>
              <a:t> kombinované terapie  – bez </a:t>
            </a:r>
            <a:r>
              <a:rPr lang="sk-SK" sz="1400" b="1" dirty="0" err="1">
                <a:solidFill>
                  <a:srgbClr val="FFFF00"/>
                </a:solidFill>
              </a:rPr>
              <a:t>statisticky</a:t>
            </a:r>
            <a:r>
              <a:rPr lang="sk-SK" sz="1400" b="1" dirty="0">
                <a:solidFill>
                  <a:srgbClr val="FFFF00"/>
                </a:solidFill>
              </a:rPr>
              <a:t> </a:t>
            </a:r>
            <a:r>
              <a:rPr lang="sk-SK" sz="1400" b="1" dirty="0" err="1">
                <a:solidFill>
                  <a:srgbClr val="FFFF00"/>
                </a:solidFill>
              </a:rPr>
              <a:t>signifikantního</a:t>
            </a:r>
            <a:r>
              <a:rPr lang="sk-SK" sz="1400" b="1" dirty="0">
                <a:solidFill>
                  <a:srgbClr val="FFFF00"/>
                </a:solidFill>
              </a:rPr>
              <a:t> </a:t>
            </a:r>
            <a:r>
              <a:rPr lang="sk-SK" sz="1400" b="1" dirty="0" err="1">
                <a:solidFill>
                  <a:srgbClr val="FFFF00"/>
                </a:solidFill>
              </a:rPr>
              <a:t>prodloužení</a:t>
            </a:r>
            <a:r>
              <a:rPr lang="sk-SK" sz="1400" b="1" dirty="0">
                <a:solidFill>
                  <a:srgbClr val="FFFF00"/>
                </a:solidFill>
              </a:rPr>
              <a:t> OS </a:t>
            </a:r>
            <a:r>
              <a:rPr lang="sk-SK" sz="1050" dirty="0">
                <a:solidFill>
                  <a:srgbClr val="FFFF00"/>
                </a:solidFill>
              </a:rPr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050" dirty="0"/>
              <a:t> </a:t>
            </a:r>
            <a:r>
              <a:rPr lang="sk-SK" sz="1050" dirty="0" err="1"/>
              <a:t>High-volume</a:t>
            </a:r>
            <a:r>
              <a:rPr lang="sk-SK" sz="1050" dirty="0"/>
              <a:t>: </a:t>
            </a:r>
            <a:r>
              <a:rPr lang="sk-SK" sz="1050" dirty="0" err="1"/>
              <a:t>statisticky</a:t>
            </a:r>
            <a:r>
              <a:rPr lang="sk-SK" sz="1050" dirty="0"/>
              <a:t> </a:t>
            </a:r>
            <a:r>
              <a:rPr lang="sk-SK" sz="1050" dirty="0" err="1"/>
              <a:t>nesignifikantní</a:t>
            </a:r>
            <a:r>
              <a:rPr lang="en-US" sz="1050" dirty="0"/>
              <a:t> (median OS</a:t>
            </a:r>
            <a:r>
              <a:rPr lang="sk-SK" sz="1050" dirty="0"/>
              <a:t> </a:t>
            </a:r>
            <a:r>
              <a:rPr lang="en-US" sz="1050" dirty="0"/>
              <a:t>66.9</a:t>
            </a:r>
            <a:r>
              <a:rPr lang="sk-SK" sz="1050" dirty="0"/>
              <a:t> vs</a:t>
            </a:r>
            <a:r>
              <a:rPr lang="en-US" sz="1050" dirty="0"/>
              <a:t> 51.7 m</a:t>
            </a:r>
            <a:r>
              <a:rPr lang="sk-SK" sz="1050" dirty="0"/>
              <a:t>.</a:t>
            </a:r>
            <a:r>
              <a:rPr lang="en-US" sz="1050" dirty="0"/>
              <a:t>; HR 0</a:t>
            </a:r>
            <a:r>
              <a:rPr lang="sk-SK" sz="1050" dirty="0"/>
              <a:t>, 72, p</a:t>
            </a:r>
            <a:r>
              <a:rPr lang="en-US" sz="1050" dirty="0"/>
              <a:t> = </a:t>
            </a:r>
            <a:r>
              <a:rPr lang="sk-SK" sz="1050" dirty="0"/>
              <a:t>0</a:t>
            </a:r>
            <a:r>
              <a:rPr lang="en-US" sz="1050" dirty="0"/>
              <a:t>.37</a:t>
            </a:r>
            <a:r>
              <a:rPr lang="sk-SK" sz="1050" dirty="0"/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050" dirty="0"/>
              <a:t>L</a:t>
            </a:r>
            <a:r>
              <a:rPr lang="en-US" sz="1050" dirty="0"/>
              <a:t>ow-volume :</a:t>
            </a:r>
            <a:r>
              <a:rPr lang="sk-SK" sz="1050" dirty="0"/>
              <a:t> </a:t>
            </a:r>
            <a:r>
              <a:rPr lang="en-US" sz="1050" dirty="0"/>
              <a:t>median OS 69.6 </a:t>
            </a:r>
            <a:r>
              <a:rPr lang="sk-SK" sz="1050" dirty="0"/>
              <a:t>m.</a:t>
            </a:r>
            <a:r>
              <a:rPr lang="en-US" sz="1050" dirty="0"/>
              <a:t> </a:t>
            </a:r>
            <a:r>
              <a:rPr lang="cs-CZ" sz="1050" dirty="0"/>
              <a:t>pro ADT + Doc</a:t>
            </a:r>
            <a:r>
              <a:rPr lang="en-US" sz="1050" dirty="0"/>
              <a:t> v</a:t>
            </a:r>
            <a:r>
              <a:rPr lang="sk-SK" sz="1050" dirty="0"/>
              <a:t>s</a:t>
            </a:r>
            <a:r>
              <a:rPr lang="en-US" sz="1050" dirty="0"/>
              <a:t> n</a:t>
            </a:r>
            <a:r>
              <a:rPr lang="cs-CZ" sz="1050" dirty="0" err="1"/>
              <a:t>edosaženo</a:t>
            </a:r>
            <a:r>
              <a:rPr lang="en-US" sz="1050" dirty="0"/>
              <a:t> ADT</a:t>
            </a:r>
            <a:r>
              <a:rPr lang="sk-SK" sz="1050" dirty="0"/>
              <a:t> samotná</a:t>
            </a:r>
            <a:r>
              <a:rPr lang="en-US" sz="1050" dirty="0"/>
              <a:t> HR 1.25;</a:t>
            </a:r>
            <a:r>
              <a:rPr lang="cs-CZ" sz="1050" dirty="0"/>
              <a:t> </a:t>
            </a:r>
            <a:r>
              <a:rPr lang="pl-PL" sz="1050" dirty="0"/>
              <a:t>p = 0.55</a:t>
            </a:r>
            <a:endParaRPr lang="sk-SK" sz="10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B49BD-EDC4-41F2-AD77-857701382E9D}"/>
              </a:ext>
            </a:extLst>
          </p:cNvPr>
          <p:cNvSpPr/>
          <p:nvPr/>
        </p:nvSpPr>
        <p:spPr>
          <a:xfrm>
            <a:off x="8519917" y="2047252"/>
            <a:ext cx="521909" cy="5219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900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DA1536B8-8442-4539-AA0D-E2B6C7AC0DA7}"/>
              </a:ext>
            </a:extLst>
          </p:cNvPr>
          <p:cNvSpPr/>
          <p:nvPr/>
        </p:nvSpPr>
        <p:spPr>
          <a:xfrm>
            <a:off x="8595830" y="2185748"/>
            <a:ext cx="364387" cy="244357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C9BB4-54E6-4075-8E00-FC3F2C79DB7E}"/>
              </a:ext>
            </a:extLst>
          </p:cNvPr>
          <p:cNvSpPr/>
          <p:nvPr/>
        </p:nvSpPr>
        <p:spPr>
          <a:xfrm>
            <a:off x="99650" y="2047925"/>
            <a:ext cx="521909" cy="5219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2" tIns="22856" rIns="45712" bIns="22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900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20F363C9-E897-4483-986C-46DF0E7A85D3}"/>
              </a:ext>
            </a:extLst>
          </p:cNvPr>
          <p:cNvSpPr/>
          <p:nvPr/>
        </p:nvSpPr>
        <p:spPr>
          <a:xfrm>
            <a:off x="175562" y="2193046"/>
            <a:ext cx="364387" cy="244357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1610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7472" y="188640"/>
            <a:ext cx="6372880" cy="121868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STAMPEDE  </a:t>
            </a:r>
            <a:br>
              <a:rPr lang="cs-CZ" sz="3600" b="1" dirty="0"/>
            </a:br>
            <a:r>
              <a:rPr lang="cs-CZ" sz="3600" b="1" dirty="0"/>
              <a:t>aneb „</a:t>
            </a:r>
            <a:r>
              <a:rPr lang="cs-CZ" sz="3600" b="1" dirty="0" err="1"/>
              <a:t>vemte</a:t>
            </a:r>
            <a:r>
              <a:rPr lang="cs-CZ" sz="3600" b="1" dirty="0"/>
              <a:t> si pastelky</a:t>
            </a:r>
            <a:r>
              <a:rPr lang="cs-CZ" dirty="0"/>
              <a:t>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143002" y="6009425"/>
            <a:ext cx="350100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latin typeface="Verdana"/>
                <a:ea typeface="Calibri"/>
                <a:cs typeface="Verdana"/>
              </a:rPr>
              <a:t>James ND et al. The Lancet. 2016;387:1163-1177 </a:t>
            </a:r>
            <a:endParaRPr lang="en-US" sz="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0703"/>
            <a:ext cx="7236976" cy="38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768" y="5275277"/>
            <a:ext cx="64485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pt-PT" sz="7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7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arms</a:t>
            </a:r>
            <a:r>
              <a:rPr lang="pt-PT" sz="7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 = ADT </a:t>
            </a:r>
            <a:r>
              <a:rPr lang="pt-PT" sz="7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pt-P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 through the use of LHRH analogues or antagonist or bilateral </a:t>
            </a:r>
            <a:r>
              <a:rPr lang="en-US" sz="7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orchidectomy</a:t>
            </a:r>
            <a:r>
              <a:rPr lang="en-US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according to local practice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 + </a:t>
            </a:r>
            <a:r>
              <a:rPr lang="pt-PT" sz="7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Docetaxel</a:t>
            </a:r>
            <a:r>
              <a:rPr lang="pt-P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SOC + </a:t>
            </a:r>
            <a:r>
              <a:rPr lang="pt-PT" sz="7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docetaxel</a:t>
            </a:r>
            <a:r>
              <a:rPr lang="pt-PT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mg/m² given for six 3-weekly cycles with prednisolone (10 mg) daily, and standard  premedication before each injection</a:t>
            </a:r>
            <a:endParaRPr lang="pt-PT" sz="7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7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C4A9A-2D25-43FD-9B9F-10745708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STAMPEDE: studijní populace:</a:t>
            </a:r>
            <a:br>
              <a:rPr lang="cs-CZ" sz="3600" b="1" dirty="0"/>
            </a:br>
            <a:r>
              <a:rPr lang="en-US" sz="3600" b="1" dirty="0" err="1"/>
              <a:t>pacienti</a:t>
            </a:r>
            <a:r>
              <a:rPr lang="en-US" sz="3600" b="1" dirty="0"/>
              <a:t>, </a:t>
            </a:r>
            <a:r>
              <a:rPr lang="en-US" sz="3600" b="1" dirty="0" err="1"/>
              <a:t>kteří</a:t>
            </a:r>
            <a:r>
              <a:rPr lang="en-US" sz="3600" b="1" dirty="0"/>
              <a:t> </a:t>
            </a:r>
            <a:r>
              <a:rPr lang="en-US" sz="3600" b="1" dirty="0" err="1"/>
              <a:t>poprvé</a:t>
            </a:r>
            <a:r>
              <a:rPr lang="en-US" sz="3600" b="1" dirty="0"/>
              <a:t> </a:t>
            </a:r>
            <a:r>
              <a:rPr lang="en-US" sz="3600" b="1" dirty="0" err="1"/>
              <a:t>zahájili</a:t>
            </a:r>
            <a:r>
              <a:rPr lang="en-US" sz="3600" b="1" dirty="0"/>
              <a:t> </a:t>
            </a:r>
            <a:r>
              <a:rPr lang="en-US" sz="3600" b="1" dirty="0" err="1"/>
              <a:t>dlouhodobou</a:t>
            </a:r>
            <a:r>
              <a:rPr lang="en-US" sz="3600" b="1" dirty="0"/>
              <a:t> ADT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8DAC00-5894-413C-A3B5-D6475D72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Definováni jako</a:t>
            </a:r>
          </a:p>
          <a:p>
            <a:pPr marL="0" indent="0">
              <a:buNone/>
            </a:pPr>
            <a:endParaRPr lang="cs-CZ" dirty="0"/>
          </a:p>
          <a:p>
            <a:pPr marL="385763" indent="-385763"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pacienti s metastatickou chorobou, uzlinovým postižením nebo bez uzlinového postižení</a:t>
            </a:r>
          </a:p>
          <a:p>
            <a:pPr marL="385763" indent="-385763">
              <a:buFont typeface="+mj-lt"/>
              <a:buAutoNum type="arabicParenR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ne-metastatickou chorobou s přítomností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 2 </a:t>
            </a:r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 tří rizikových faktorů: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kategorie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4, Gleason score 8–10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PSA &gt;40 ng/ml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arenR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cienti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rychle progredující chorobou po předchozí lokální léčbě pokud bylo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PSA&gt;20 ng/ml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PSA&gt;4 ng/ml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PSA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zdvojovacím časem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&lt;6 m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ěsíců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nebo ti,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kte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vyvinul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lokoregionáln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nebo metastatick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šíření, ale ne na hormonální terapii.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2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6163</Words>
  <Application>Microsoft Office PowerPoint</Application>
  <PresentationFormat>Předvádění na obrazovce (4:3)</PresentationFormat>
  <Paragraphs>1369</Paragraphs>
  <Slides>52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Arial</vt:lpstr>
      <vt:lpstr>ArialMT</vt:lpstr>
      <vt:lpstr>Calibri</vt:lpstr>
      <vt:lpstr>StarSymbol</vt:lpstr>
      <vt:lpstr>Times New Roman</vt:lpstr>
      <vt:lpstr>Verdana</vt:lpstr>
      <vt:lpstr>Wingdings</vt:lpstr>
      <vt:lpstr>Motiv systému Office</vt:lpstr>
      <vt:lpstr>Metastatický karcinom prostaty </vt:lpstr>
      <vt:lpstr>Androgen deprivační léčba</vt:lpstr>
      <vt:lpstr>Nemoc s malým/velkým objemem</vt:lpstr>
      <vt:lpstr>Nemoc s malým/velkým objemem</vt:lpstr>
      <vt:lpstr>CHAARTED – nové rozdělení </vt:lpstr>
      <vt:lpstr>Prezentace aplikace PowerPoint</vt:lpstr>
      <vt:lpstr>Prezentace aplikace PowerPoint</vt:lpstr>
      <vt:lpstr>STAMPEDE   aneb „vemte si pastelky“</vt:lpstr>
      <vt:lpstr>STAMPEDE: studijní populace: pacienti, kteří poprvé zahájili dlouhodobou ADT</vt:lpstr>
      <vt:lpstr>Efekt: SOC + Doc v porovnání se samotnou SOC</vt:lpstr>
      <vt:lpstr>Výsledky SOC + Doc v rámci studie STAMPEDE </vt:lpstr>
      <vt:lpstr>Abiraterone comparison: patients</vt:lpstr>
      <vt:lpstr>Charakteristika nemocných</vt:lpstr>
      <vt:lpstr>Charakteristika nemocných</vt:lpstr>
      <vt:lpstr>Prezentace aplikace PowerPoint</vt:lpstr>
      <vt:lpstr>Prezentace aplikace PowerPoint</vt:lpstr>
      <vt:lpstr>Nežádoucí účinky</vt:lpstr>
      <vt:lpstr>Prezentace aplikace PowerPoint</vt:lpstr>
      <vt:lpstr>Studie LATITUDE: Abirateron + ADT u mHSPC</vt:lpstr>
      <vt:lpstr>HR (High Risk) podle LATITUDE</vt:lpstr>
      <vt:lpstr>Prezentace aplikace PowerPoint</vt:lpstr>
      <vt:lpstr>Prezentace aplikace PowerPoint</vt:lpstr>
      <vt:lpstr>LATITUDE – bezpečnostní profil</vt:lpstr>
      <vt:lpstr>Změny oproti CHAARTED a LATITUDE</vt:lpstr>
      <vt:lpstr>Prezentace aplikace PowerPoint</vt:lpstr>
      <vt:lpstr> Apalutamid: selektivní, nová generace AR antagonistů</vt:lpstr>
      <vt:lpstr>TITAN Studie</vt:lpstr>
      <vt:lpstr>Prezentace aplikace PowerPoint</vt:lpstr>
      <vt:lpstr>TITAN bezpečnostní profil</vt:lpstr>
      <vt:lpstr>Enzalutamid u mHSPC ve studii ENZAMET otevřené, randomizované studii fáze 3  </vt:lpstr>
      <vt:lpstr>Enzalutamid u mHSPC ve studii ARCHES </vt:lpstr>
      <vt:lpstr>Enzalutamid u mHSPC ve studii ARCHES </vt:lpstr>
      <vt:lpstr>Výsledky: TITAN, ARCHES, ENZAMET – OS</vt:lpstr>
      <vt:lpstr>Prezentace aplikace PowerPoint</vt:lpstr>
      <vt:lpstr>Karcinom prostaty – léčba</vt:lpstr>
      <vt:lpstr>Možnosti léčby mCRPC: pre-chemo </vt:lpstr>
      <vt:lpstr>PREVAIL: PSA progrese, rPFS a OS podle poklesu PSA  u enzalutamidem- léčených pacientů†</vt:lpstr>
      <vt:lpstr>Kazuistika pacienta mCRPC  v pre-chemo indikaci </vt:lpstr>
      <vt:lpstr>Dosahuje abirateron v kombinaci s prednisonem                v běžné klinické praxi podobných výsledků  jako v rámci klinického hodnocení?    </vt:lpstr>
      <vt:lpstr>Nebojme se léčit starší nemocné  v pre-chemoindikaci </vt:lpstr>
      <vt:lpstr>ARTA v pre-chemo oddálíme podání chemoterapie</vt:lpstr>
      <vt:lpstr>Karcinom prostaty – léčba </vt:lpstr>
      <vt:lpstr>Sekvenční léčba </vt:lpstr>
      <vt:lpstr>mCRPC – kostní metastázy</vt:lpstr>
      <vt:lpstr>Limitace podání radia 223</vt:lpstr>
      <vt:lpstr>Radium 223 hodnocení bolesti</vt:lpstr>
      <vt:lpstr>Radium 223 vhodný pacient</vt:lpstr>
      <vt:lpstr>Karcinom prostaty – vývoj léčby </vt:lpstr>
      <vt:lpstr>mHSPC: současnost a budoucnost</vt:lpstr>
      <vt:lpstr>Prezentace aplikace PowerPoint</vt:lpstr>
      <vt:lpstr>Výsledky – primární cíle</vt:lpstr>
      <vt:lpstr>Cílem léčby metastatického karcinomu prostaty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Metastatický karcinom prostaty</dc:title>
  <dc:creator>uziv</dc:creator>
  <cp:lastModifiedBy>Monika Svobodová</cp:lastModifiedBy>
  <cp:revision>76</cp:revision>
  <dcterms:created xsi:type="dcterms:W3CDTF">2019-08-15T08:40:10Z</dcterms:created>
  <dcterms:modified xsi:type="dcterms:W3CDTF">2019-12-05T08:09:29Z</dcterms:modified>
</cp:coreProperties>
</file>