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1028" r:id="rId3"/>
    <p:sldId id="1037" r:id="rId4"/>
    <p:sldId id="259" r:id="rId5"/>
    <p:sldId id="1032" r:id="rId6"/>
    <p:sldId id="1030" r:id="rId7"/>
    <p:sldId id="1031" r:id="rId8"/>
    <p:sldId id="447" r:id="rId9"/>
    <p:sldId id="1038" r:id="rId10"/>
    <p:sldId id="465" r:id="rId11"/>
    <p:sldId id="469" r:id="rId12"/>
    <p:sldId id="1039" r:id="rId13"/>
    <p:sldId id="267" r:id="rId14"/>
    <p:sldId id="269" r:id="rId15"/>
    <p:sldId id="1029" r:id="rId16"/>
    <p:sldId id="1034" r:id="rId17"/>
    <p:sldId id="1040" r:id="rId18"/>
    <p:sldId id="1041" r:id="rId19"/>
    <p:sldId id="1042" r:id="rId20"/>
    <p:sldId id="1043" r:id="rId21"/>
    <p:sldId id="1044" r:id="rId22"/>
    <p:sldId id="1045" r:id="rId23"/>
    <p:sldId id="1047" r:id="rId24"/>
    <p:sldId id="1046" r:id="rId25"/>
    <p:sldId id="102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FE0"/>
    <a:srgbClr val="810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067" autoAdjust="0"/>
  </p:normalViewPr>
  <p:slideViewPr>
    <p:cSldViewPr>
      <p:cViewPr varScale="1">
        <p:scale>
          <a:sx n="68" d="100"/>
          <a:sy n="68" d="100"/>
        </p:scale>
        <p:origin x="12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61E98-4149-4886-9648-110BB3F5932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F590B-FB40-4420-B246-E0448B98D9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1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1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Nadměrná exprese HER2 je spojena s agresivním klinickým průběhem a špatnou prognózou, ale také predikuje odpověď na cílenou léčbu anti-HER2.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782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Stav HER2 je testován pomocí kombinace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imunohistochemických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(IHC) a DNA in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hybridizačních technik.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87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Zbývajících 10 % až 15 % karcinomů prsu, které neexprimují žádný z těchto 3 markerů, se nazývá triple negativní karcinomy prsu. (TNBC). TNBC jsou obecně vysokého stupně a jsou spojeny se špatnou prognózou. Pacienti s TNBC nemají prospěch ze současných cílených terapií.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994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Několikastránkový článek </a:t>
            </a:r>
            <a:r>
              <a:rPr lang="cs-CZ" dirty="0" err="1"/>
              <a:t>Peroua</a:t>
            </a:r>
            <a:r>
              <a:rPr lang="cs-CZ" dirty="0"/>
              <a:t> a kolegů, který vyšel v </a:t>
            </a:r>
            <a:r>
              <a:rPr lang="cs-CZ" dirty="0" err="1"/>
              <a:t>Nature</a:t>
            </a:r>
            <a:r>
              <a:rPr lang="cs-CZ" dirty="0"/>
              <a:t> v roce 2000 položil základy molekulární klasifikace karcinomu prsu.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30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533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16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439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421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 A je nejčastějším molekulárním subtypem, představuje asi 40-50% případů invazivního karcinomu prsu. Typicky, jsou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 A karcinomy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-grade s nejlepší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prognozou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75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 B (HER2 negativní)má tendenci k vyššímu gradu a má horší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prognozu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než luminal A. Expresní profilování prokazuje geny vázané na ER, ale má také vyšší expresi genů vázaných na proliferaci a variabilně geny propojené s HER2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overexpresí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Klinicky mají pacientky s luminal A karcinomem benefit pouze z hormonální terapie, zatímco luminal B pacientky jsou kandidátkami pro přidání chemoterapie.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414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41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 B-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(HER2 pozitivní), nadměrná exprese HER2 se vyskytuje až v 15% případů invazivního karcinomu, vzácně jsou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koexprimovány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a nádor je klasifikován jako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HER2-pozitivní.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878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HER2/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pozitivní je nejčastěji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 karcinom, ER/PR negativní s velmi agresivním klinickým chováním, ale naštěstí s výbornou odpovědí na anti-HER2 terapii. Tyto karcinomy jsou klasifikovány jako HER2/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pozitivní, non-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630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Basal-like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/triple negativní. Tyto karcinomy jsou zpravidla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 s vysokým proliferačním indexem a tzv triple negativním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imunoprofilem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BLBC jsou v genovém expresním profilování asociované s geny basálních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cytokeratinů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myoepiteliálních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buněk a geny asociovanými s proliferací, ale typicky chybí geny pro ER/PR a HER2. Pacientky s TNBC mají špatnou prognózu a karcinomy brzy recidivují do 5 let po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diagnoze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Tento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intrinsický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subtyp je velmi morfologicky heterogenní a je zajímavým paradoxem že zahrnuje i některé speciální nádorové jednotky jako je sekreční karcinom a adenoidně cystický, které mají výbornou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prognozu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236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33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173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33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Benefitem pro pacientku je…dostupnost širokého spektra léčebných modalit, což umožňuje zvolit léčbu individuálně „na míru“, ale je současně velkou výzvou pro patology, kteří musí poskytnout přesnou a rychlou diagnózu včetně validované detekce prognostických a prediktivních faktorů.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13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Prognostické faktory jsou definovány jako charakteristiky nádoru nebo pacientky ovlivňující přímo biologické chování karcinomu bez ohledu na terapii, zatímco prediktivní faktory určují odpověď na léčbu.  Prognostické faktory u karcinomu prsu jsou dvojího typu; „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time-dependent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závislé na čase, zahrnující velikost nádoru, status lymfatických uzlin a rozsah vzdálených metastáz (TNM systém) a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biologické prognostické faktory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zahrnující histologický typ nádoru, grade (stupeň diferenciace), proliferační a hormonální status, HER-2/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expresi dalších genů/proteinů. Prediktivní jsou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valstnosti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nádoru nebo nositelky které korelují s odpovědí na určitou terapii. Prognostické a prediktivní faktory se mohou překrývat.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38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určení typu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karcinomu prsu je z pohledu vzdělaného patologa vždy recentní vydání WHO klasifikace, pro diagnostiku C50 máme 5. edici z roku 2019. 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Histologická klasifikace karcinomů prsu je založena na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histomorfologii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Existuje více než 20 různých histologických typů invazivních karcinomů prsu, z nichž nejběžnější je IDC-NST (70 % až 80 % všech invazivních C50), následován invazivním lobulárním karcinomem (ILC) (asi 10 % všech invazivních C50). Zbytek jsou méně obvyklé histologické typy, jako je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mucinózní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kribriformní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mikropapilární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papilární, tubulární, medulární, metaplastický a apokrinní karcinom. Klasifikace do histologických typů je založena na široké škále kritérií, jako je typ nádorových buněk (např. karcinom s apokrinními rysy), extracelulární sekrece (např.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mucinózní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karcinom), architektonické rysy (např. papilární karcinom) nebo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imunohistochemický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 (např. karcinom s neuroendokrinní diferenciací).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22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 klasické prognostické vlastnosti nádoru patří 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grading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Ten se zjišťuje histologickým vyšetřením stupně diferenciace nádoru, kdy se hodnotí  numerickým bodovacím systémem od 1 do 3 tvorba tubulů, jaderný pleomorfismus a  stupen proliferace.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Nottinghamský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prognostický index je součtem těchto tří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paramaterů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52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Nottinghamský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prognostický index je součtem těchto tří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paramaterů</a:t>
            </a:r>
            <a:r>
              <a:rPr lang="cs-CZ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94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Biologický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grading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Imunofenotyp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estrogenový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receptor, progesteronový receptor, lidský receptor epidermálního růstového faktoru 2) Hodnocení ER, PR a HER2 se provádí rutinně. Jsou to prognostické markery a důležité prediktivní faktory pro hormonální a anti-HER2 cílenou léčbu. ER a PR jsou jaderné receptory a stimulují růst normálního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neoplastického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epitelu prsu. Vyskytují se u ~ 75 % všech karcinomů prsu. Přibližně 15 % karcinomů prsu nadměrně exprimuje HER2 s amplifikací odpovídajícího genu na 17q12.11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69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a PR jsou jaderné receptory a stimulují růst normálního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neoplastického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epitelu prsu. Vyskytují se u ~ 75 % všech karcinomů prsu.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590B-FB40-4420-B246-E0448B98D92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25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83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55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10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48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18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32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78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73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15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88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92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1092F-32FA-433D-8EEF-F443831155A0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46E9A-B174-4B68-8158-22FEED99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7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A8BBA-F487-416C-A0D9-AE574B504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404664"/>
            <a:ext cx="11809312" cy="3105299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en-US" sz="5300" b="1" dirty="0">
                <a:latin typeface="+mn-lt"/>
              </a:rPr>
              <a:t> </a:t>
            </a:r>
            <a:r>
              <a:rPr lang="cs-CZ" b="1" dirty="0">
                <a:latin typeface="+mn-lt"/>
              </a:rPr>
              <a:t>Molekulární klasifikace karcinomu prsu dle </a:t>
            </a:r>
            <a:r>
              <a:rPr lang="cs-CZ" b="1" dirty="0" err="1">
                <a:latin typeface="+mn-lt"/>
              </a:rPr>
              <a:t>intrinsických</a:t>
            </a:r>
            <a:r>
              <a:rPr lang="cs-CZ" b="1" dirty="0">
                <a:latin typeface="+mn-lt"/>
              </a:rPr>
              <a:t> podtypů stanovených podle genové exprese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BB2505-8206-49EA-B7C7-62D935685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sz="3900" b="1" i="1" dirty="0">
                <a:solidFill>
                  <a:srgbClr val="EF1EF4"/>
                </a:solidFill>
              </a:rPr>
              <a:t>prof. MUDr. </a:t>
            </a:r>
            <a:r>
              <a:rPr lang="en-US" sz="3900" b="1" i="1" dirty="0">
                <a:solidFill>
                  <a:srgbClr val="EF1EF4"/>
                </a:solidFill>
              </a:rPr>
              <a:t>Alena </a:t>
            </a:r>
            <a:r>
              <a:rPr lang="en-US" sz="3900" b="1" i="1" dirty="0" err="1">
                <a:solidFill>
                  <a:srgbClr val="EF1EF4"/>
                </a:solidFill>
              </a:rPr>
              <a:t>Sk</a:t>
            </a:r>
            <a:r>
              <a:rPr lang="cs-CZ" sz="3900" b="1" i="1" dirty="0">
                <a:solidFill>
                  <a:srgbClr val="EF1EF4"/>
                </a:solidFill>
              </a:rPr>
              <a:t>á</a:t>
            </a:r>
            <a:r>
              <a:rPr lang="en-US" sz="3900" b="1" i="1" dirty="0" err="1">
                <a:solidFill>
                  <a:srgbClr val="EF1EF4"/>
                </a:solidFill>
              </a:rPr>
              <a:t>lov</a:t>
            </a:r>
            <a:r>
              <a:rPr lang="cs-CZ" sz="3900" b="1" i="1" dirty="0">
                <a:solidFill>
                  <a:srgbClr val="EF1EF4"/>
                </a:solidFill>
              </a:rPr>
              <a:t>á</a:t>
            </a:r>
            <a:r>
              <a:rPr lang="en-US" sz="3900" b="1" i="1" dirty="0">
                <a:solidFill>
                  <a:srgbClr val="EF1EF4"/>
                </a:solidFill>
              </a:rPr>
              <a:t>, </a:t>
            </a:r>
            <a:r>
              <a:rPr lang="cs-CZ" sz="3900" b="1" i="1" dirty="0">
                <a:solidFill>
                  <a:srgbClr val="EF1EF4"/>
                </a:solidFill>
              </a:rPr>
              <a:t>CSc, </a:t>
            </a:r>
          </a:p>
          <a:p>
            <a:r>
              <a:rPr lang="cs-CZ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Bioptická laboratoř s.r.o. a Šiklův ústav patologie Lékařské fakulty UK a FN v Plzni</a:t>
            </a:r>
            <a:endParaRPr lang="en-US" sz="3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3A256D-6645-41AB-8F5E-E44EC130D1A0}"/>
              </a:ext>
            </a:extLst>
          </p:cNvPr>
          <p:cNvSpPr txBox="1"/>
          <p:nvPr/>
        </p:nvSpPr>
        <p:spPr>
          <a:xfrm>
            <a:off x="983432" y="6268670"/>
            <a:ext cx="10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Jihočeské onkologické dny, Český Krumlov, 30.3. - 1.4.2023</a:t>
            </a:r>
          </a:p>
        </p:txBody>
      </p:sp>
    </p:spTree>
    <p:extLst>
      <p:ext uri="{BB962C8B-B14F-4D97-AF65-F5344CB8AC3E}">
        <p14:creationId xmlns:p14="http://schemas.microsoft.com/office/powerpoint/2010/main" val="152561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D67A61C6-CE5B-4A97-A645-6F09252E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8674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Obdélník 1">
            <a:extLst>
              <a:ext uri="{FF2B5EF4-FFF2-40B4-BE49-F238E27FC236}">
                <a16:creationId xmlns:a16="http://schemas.microsoft.com/office/drawing/2014/main" id="{E7923DD8-25AD-4127-BE4B-1FF21948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628650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>
                <a:solidFill>
                  <a:srgbClr val="F8F8F8"/>
                </a:solidFill>
                <a:latin typeface="Calibri" panose="020F0502020204030204" pitchFamily="34" charset="0"/>
              </a:rPr>
              <a:t>HER-2/neu skóre 3+ , amplifikace HER2+</a:t>
            </a: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0C0BB97C-4746-471B-A8FF-3A55F2D32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8" y="3448050"/>
            <a:ext cx="1055738" cy="36933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Resekát </a:t>
            </a:r>
          </a:p>
        </p:txBody>
      </p:sp>
      <p:sp>
        <p:nvSpPr>
          <p:cNvPr id="27653" name="Rectangle 6">
            <a:extLst>
              <a:ext uri="{FF2B5EF4-FFF2-40B4-BE49-F238E27FC236}">
                <a16:creationId xmlns:a16="http://schemas.microsoft.com/office/drawing/2014/main" id="{9CFDD9DA-FEA3-472F-98A2-437B28512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0"/>
            <a:ext cx="1152525" cy="37623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Core cut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4">
            <a:extLst>
              <a:ext uri="{FF2B5EF4-FFF2-40B4-BE49-F238E27FC236}">
                <a16:creationId xmlns:a16="http://schemas.microsoft.com/office/drawing/2014/main" id="{A8A7F6A6-E590-4A77-9EF2-768BF436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508500"/>
            <a:ext cx="4176712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FISH analýza FFPE řezu se </a:t>
            </a:r>
            <a:r>
              <a:rPr lang="cs-CZ" altLang="cs-CZ" sz="1400" b="1"/>
              <a:t>sondou HER-2/neu</a:t>
            </a:r>
            <a:r>
              <a:rPr lang="cs-CZ" altLang="cs-CZ" sz="1400"/>
              <a:t>, interfázní jádra podbarvena modrou DAPI barvou, v normálních jádrech - 2 červené signály (2 kopie genu HER-2/neu) a 2 zelené signály (kontrolní centromerické signály)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jádra s amplifikací genu HER-2/neu - poměr červených a zelených signálů </a:t>
            </a:r>
            <a:r>
              <a:rPr lang="en-US" altLang="cs-CZ" sz="1400"/>
              <a:t>&gt; </a:t>
            </a:r>
            <a:r>
              <a:rPr lang="cs-CZ" altLang="cs-CZ" sz="1400"/>
              <a:t>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056A7B-7B20-400A-8670-0F3B9FE2B5F9}"/>
              </a:ext>
            </a:extLst>
          </p:cNvPr>
          <p:cNvSpPr txBox="1"/>
          <p:nvPr/>
        </p:nvSpPr>
        <p:spPr>
          <a:xfrm>
            <a:off x="2100264" y="314325"/>
            <a:ext cx="79914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4000" b="1" dirty="0">
                <a:cs typeface="Arial" charset="0"/>
              </a:rPr>
              <a:t>FISH - amplifikace  genu HER-2/</a:t>
            </a:r>
            <a:r>
              <a:rPr lang="cs-CZ" sz="4000" b="1" dirty="0" err="1">
                <a:cs typeface="Arial" charset="0"/>
              </a:rPr>
              <a:t>neu</a:t>
            </a:r>
            <a:r>
              <a:rPr lang="cs-CZ" sz="4000" b="1" dirty="0">
                <a:cs typeface="Arial" charset="0"/>
              </a:rPr>
              <a:t> </a:t>
            </a:r>
          </a:p>
        </p:txBody>
      </p:sp>
      <p:pic>
        <p:nvPicPr>
          <p:cNvPr id="30724" name="Obrázek 9" descr="4.jpg">
            <a:extLst>
              <a:ext uri="{FF2B5EF4-FFF2-40B4-BE49-F238E27FC236}">
                <a16:creationId xmlns:a16="http://schemas.microsoft.com/office/drawing/2014/main" id="{AF06E388-2A05-4F1A-9AA5-1DC0BE01B5F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1572" r="7443" b="37149"/>
          <a:stretch>
            <a:fillRect/>
          </a:stretch>
        </p:blipFill>
        <p:spPr bwMode="auto">
          <a:xfrm>
            <a:off x="6245226" y="1096964"/>
            <a:ext cx="39608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14" descr="bl.B neg.jpg">
            <a:extLst>
              <a:ext uri="{FF2B5EF4-FFF2-40B4-BE49-F238E27FC236}">
                <a16:creationId xmlns:a16="http://schemas.microsoft.com/office/drawing/2014/main" id="{B2BF0C90-D336-4A27-AB34-C1B9A9C5217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14449" r="2632" b="23050"/>
          <a:stretch>
            <a:fillRect/>
          </a:stretch>
        </p:blipFill>
        <p:spPr bwMode="auto">
          <a:xfrm>
            <a:off x="1933576" y="1096964"/>
            <a:ext cx="39592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ovéPole 15">
            <a:extLst>
              <a:ext uri="{FF2B5EF4-FFF2-40B4-BE49-F238E27FC236}">
                <a16:creationId xmlns:a16="http://schemas.microsoft.com/office/drawing/2014/main" id="{D8EDEC3C-08D4-4A1A-92F5-C73CA0A6E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900113"/>
            <a:ext cx="2339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jádra bez amplifikace</a:t>
            </a:r>
          </a:p>
        </p:txBody>
      </p:sp>
      <p:sp>
        <p:nvSpPr>
          <p:cNvPr id="30727" name="TextovéPole 16">
            <a:extLst>
              <a:ext uri="{FF2B5EF4-FFF2-40B4-BE49-F238E27FC236}">
                <a16:creationId xmlns:a16="http://schemas.microsoft.com/office/drawing/2014/main" id="{FCA7A29B-E47A-4FF2-A52A-167E6FC7C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900113"/>
            <a:ext cx="2093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FF00"/>
                </a:solidFill>
              </a:rPr>
              <a:t>jádra s amplifikací </a:t>
            </a:r>
          </a:p>
        </p:txBody>
      </p:sp>
      <p:pic>
        <p:nvPicPr>
          <p:cNvPr id="30728" name="Picture 3">
            <a:extLst>
              <a:ext uri="{FF2B5EF4-FFF2-40B4-BE49-F238E27FC236}">
                <a16:creationId xmlns:a16="http://schemas.microsoft.com/office/drawing/2014/main" id="{C8F437DE-3F40-4580-90AE-A44E3851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6" r="54024"/>
          <a:stretch>
            <a:fillRect/>
          </a:stretch>
        </p:blipFill>
        <p:spPr bwMode="auto">
          <a:xfrm>
            <a:off x="6311901" y="4437063"/>
            <a:ext cx="3960813" cy="208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DE0BCC7-4CE1-4651-A06E-537C4C278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16724" b="2"/>
          <a:stretch/>
        </p:blipFill>
        <p:spPr bwMode="auto">
          <a:xfrm>
            <a:off x="321732" y="1157723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9423D2DA-A969-413A-B3AE-D1449FC55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5404" b="2"/>
          <a:stretch/>
        </p:blipFill>
        <p:spPr bwMode="auto">
          <a:xfrm>
            <a:off x="6384032" y="1114382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4737408B-45B3-4010-AC51-22FD805C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260649"/>
            <a:ext cx="11737193" cy="853734"/>
          </a:xfrm>
        </p:spPr>
        <p:txBody>
          <a:bodyPr/>
          <a:lstStyle/>
          <a:p>
            <a:r>
              <a:rPr lang="cs-CZ" b="1" dirty="0">
                <a:latin typeface="+mn-lt"/>
              </a:rPr>
              <a:t>Grade 3 invazivní karcinom nespecifického typu</a:t>
            </a:r>
            <a:endParaRPr lang="cs-CZ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FA3E27-842C-4849-B6EF-EE10F2F889FA}"/>
              </a:ext>
            </a:extLst>
          </p:cNvPr>
          <p:cNvSpPr txBox="1"/>
          <p:nvPr/>
        </p:nvSpPr>
        <p:spPr>
          <a:xfrm>
            <a:off x="4727848" y="6309320"/>
            <a:ext cx="100811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/>
              <a:t>MIB1</a:t>
            </a:r>
          </a:p>
        </p:txBody>
      </p:sp>
    </p:spTree>
    <p:extLst>
      <p:ext uri="{BB962C8B-B14F-4D97-AF65-F5344CB8AC3E}">
        <p14:creationId xmlns:p14="http://schemas.microsoft.com/office/powerpoint/2010/main" val="324855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3" name="Rectangle 12302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305" name="Rectangle 12304">
            <a:extLst>
              <a:ext uri="{FF2B5EF4-FFF2-40B4-BE49-F238E27FC236}">
                <a16:creationId xmlns:a16="http://schemas.microsoft.com/office/drawing/2014/main" id="{7C6A4DDC-3049-4FEA-B9FF-CBCF8B277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509" y="548417"/>
            <a:ext cx="7491158" cy="5761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792FAC-D1E3-4F58-BA86-B12C88AA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263" y="1031016"/>
            <a:ext cx="5874450" cy="4817049"/>
          </a:xfrm>
          <a:prstGeom prst="rect">
            <a:avLst/>
          </a:prstGeom>
        </p:spPr>
      </p:pic>
      <p:sp>
        <p:nvSpPr>
          <p:cNvPr id="12307" name="Rectangle 12306">
            <a:extLst>
              <a:ext uri="{FF2B5EF4-FFF2-40B4-BE49-F238E27FC236}">
                <a16:creationId xmlns:a16="http://schemas.microsoft.com/office/drawing/2014/main" id="{87BCB2CF-F2CE-43B5-93CB-386479577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1" y="548418"/>
            <a:ext cx="3704425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B343D4-D10F-43A4-995A-898117446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902" y="955567"/>
            <a:ext cx="3372838" cy="1054011"/>
          </a:xfrm>
          <a:prstGeom prst="rect">
            <a:avLst/>
          </a:prstGeom>
        </p:spPr>
      </p:pic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1902" y="3309154"/>
            <a:ext cx="3372838" cy="2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Rectangle 12308">
            <a:extLst>
              <a:ext uri="{FF2B5EF4-FFF2-40B4-BE49-F238E27FC236}">
                <a16:creationId xmlns:a16="http://schemas.microsoft.com/office/drawing/2014/main" id="{2C68A941-4039-4496-9008-274182D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1" y="2529926"/>
            <a:ext cx="3704425" cy="182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9510" y="4606119"/>
            <a:ext cx="2537621" cy="15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Rectangle 12310">
            <a:extLst>
              <a:ext uri="{FF2B5EF4-FFF2-40B4-BE49-F238E27FC236}">
                <a16:creationId xmlns:a16="http://schemas.microsoft.com/office/drawing/2014/main" id="{878B897E-FBB2-4D71-AA1C-3C4DA4A2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4214" y="4441273"/>
            <a:ext cx="3704425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89788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09563"/>
            <a:ext cx="485775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7625"/>
            <a:ext cx="135731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214563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9" y="714375"/>
            <a:ext cx="4924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1571625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2357438"/>
            <a:ext cx="3676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3081338"/>
            <a:ext cx="1666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786189"/>
            <a:ext cx="31432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572001"/>
            <a:ext cx="16192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5072063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5676901"/>
            <a:ext cx="35433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4" y="6513514"/>
            <a:ext cx="42433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6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518D78-D7C8-4415-BCCD-6E08F82E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18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9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 descr="Obsah obrázku stůl&#10;&#10;Popis byl vytvořen automaticky">
            <a:extLst>
              <a:ext uri="{FF2B5EF4-FFF2-40B4-BE49-F238E27FC236}">
                <a16:creationId xmlns:a16="http://schemas.microsoft.com/office/drawing/2014/main" id="{CCB69564-9E05-4C5D-8109-5BBDCA506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8" y="643466"/>
            <a:ext cx="4930393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C58C914-7CA3-4C87-9D01-E23890D4C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799" y="643467"/>
            <a:ext cx="49007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7A47B7F3-9C67-42E4-92F4-1B73EC241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75470"/>
            <a:ext cx="10905066" cy="550705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90845C-929D-483B-86A7-68DA608C6DD9}"/>
              </a:ext>
            </a:extLst>
          </p:cNvPr>
          <p:cNvSpPr txBox="1"/>
          <p:nvPr/>
        </p:nvSpPr>
        <p:spPr>
          <a:xfrm>
            <a:off x="5159897" y="5877272"/>
            <a:ext cx="7032104" cy="954107"/>
          </a:xfrm>
          <a:prstGeom prst="rect">
            <a:avLst/>
          </a:prstGeom>
          <a:noFill/>
          <a:ln>
            <a:solidFill>
              <a:srgbClr val="FD2FE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D2FE0"/>
                </a:solidFill>
              </a:rPr>
              <a:t>The 13</a:t>
            </a:r>
            <a:r>
              <a:rPr lang="en-US" sz="2800" i="1" baseline="30000" dirty="0">
                <a:solidFill>
                  <a:srgbClr val="FD2FE0"/>
                </a:solidFill>
              </a:rPr>
              <a:t>th</a:t>
            </a:r>
            <a:r>
              <a:rPr lang="en-US" sz="2800" i="1" dirty="0">
                <a:solidFill>
                  <a:srgbClr val="FD2FE0"/>
                </a:solidFill>
              </a:rPr>
              <a:t> St Gallen International Breast Cancer Conference (2013) Expert Panel </a:t>
            </a:r>
            <a:endParaRPr lang="cs-CZ" sz="2800" i="1" dirty="0">
              <a:solidFill>
                <a:srgbClr val="FD2F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8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D0A847-D1EE-48F7-9D30-E30C0D94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 err="1">
                <a:latin typeface="+mn-lt"/>
              </a:rPr>
              <a:t>Luminální</a:t>
            </a:r>
            <a:r>
              <a:rPr lang="cs-CZ" sz="6000" b="1" dirty="0">
                <a:latin typeface="+mn-lt"/>
              </a:rPr>
              <a:t> typ 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22E16-6069-41AC-9CEE-E2B71C0E3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556792"/>
            <a:ext cx="8496944" cy="5184576"/>
          </a:xfrm>
        </p:spPr>
        <p:txBody>
          <a:bodyPr>
            <a:normAutofit/>
          </a:bodyPr>
          <a:lstStyle/>
          <a:p>
            <a:r>
              <a:rPr lang="cs-CZ" sz="4000" dirty="0"/>
              <a:t>Nejčastější „molekulární subtyp“- 40-50% </a:t>
            </a:r>
          </a:p>
          <a:p>
            <a:r>
              <a:rPr lang="cs-CZ" sz="4000" dirty="0"/>
              <a:t>ER/PR	*positivní </a:t>
            </a:r>
          </a:p>
          <a:p>
            <a:r>
              <a:rPr lang="cs-CZ" sz="4000" dirty="0"/>
              <a:t>HER2/</a:t>
            </a:r>
            <a:r>
              <a:rPr lang="cs-CZ" sz="4000" dirty="0" err="1"/>
              <a:t>neu</a:t>
            </a:r>
            <a:r>
              <a:rPr lang="cs-CZ" sz="4000" dirty="0"/>
              <a:t>	*negativní</a:t>
            </a:r>
          </a:p>
          <a:p>
            <a:r>
              <a:rPr lang="cs-CZ" sz="4000" dirty="0"/>
              <a:t>Ki-67		*nízká proliferace (&lt;20%)</a:t>
            </a:r>
          </a:p>
          <a:p>
            <a:r>
              <a:rPr lang="cs-CZ" sz="4000" b="1" dirty="0"/>
              <a:t>Nízké riziko recidivy </a:t>
            </a:r>
            <a:r>
              <a:rPr lang="cs-CZ" sz="4000" dirty="0"/>
              <a:t>(na základě </a:t>
            </a:r>
            <a:r>
              <a:rPr lang="cs-CZ" sz="4000" dirty="0" err="1"/>
              <a:t>multi</a:t>
            </a:r>
            <a:r>
              <a:rPr lang="cs-CZ" sz="4000" dirty="0"/>
              <a:t>-genové analýzy) </a:t>
            </a:r>
            <a:endParaRPr lang="cs-CZ" sz="4000" b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DE5511-EA52-4BCA-B5B0-9FD94B938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5" b="4856"/>
          <a:stretch/>
        </p:blipFill>
        <p:spPr>
          <a:xfrm>
            <a:off x="8460086" y="2251368"/>
            <a:ext cx="3695909" cy="22764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Obrázek 6" descr="Obsah obrázku sníh&#10;&#10;Popis byl vytvořen automaticky">
            <a:extLst>
              <a:ext uri="{FF2B5EF4-FFF2-40B4-BE49-F238E27FC236}">
                <a16:creationId xmlns:a16="http://schemas.microsoft.com/office/drawing/2014/main" id="{D0458A83-A0A7-4CF7-A4F6-04AE9F4402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0" b="4856"/>
          <a:stretch/>
        </p:blipFill>
        <p:spPr>
          <a:xfrm>
            <a:off x="8460086" y="0"/>
            <a:ext cx="3767917" cy="22764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F2C71D0-ED62-4162-A5C1-F5D983803A23}"/>
              </a:ext>
            </a:extLst>
          </p:cNvPr>
          <p:cNvSpPr txBox="1"/>
          <p:nvPr/>
        </p:nvSpPr>
        <p:spPr>
          <a:xfrm>
            <a:off x="8616280" y="1853830"/>
            <a:ext cx="864096" cy="4001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Ki-67</a:t>
            </a:r>
          </a:p>
        </p:txBody>
      </p:sp>
    </p:spTree>
    <p:extLst>
      <p:ext uri="{BB962C8B-B14F-4D97-AF65-F5344CB8AC3E}">
        <p14:creationId xmlns:p14="http://schemas.microsoft.com/office/powerpoint/2010/main" val="2105903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2FE1D-CCF6-4370-B141-C259DC05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 err="1">
                <a:latin typeface="+mn-lt"/>
              </a:rPr>
              <a:t>Luminální</a:t>
            </a:r>
            <a:r>
              <a:rPr lang="cs-CZ" sz="6000" b="1" dirty="0">
                <a:latin typeface="+mn-lt"/>
              </a:rPr>
              <a:t> typ B (HER2negativní)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806EA8-647B-4707-8AB3-D8B4404D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40768"/>
            <a:ext cx="7706424" cy="5152107"/>
          </a:xfrm>
        </p:spPr>
        <p:txBody>
          <a:bodyPr>
            <a:normAutofit/>
          </a:bodyPr>
          <a:lstStyle/>
          <a:p>
            <a:r>
              <a:rPr lang="cs-CZ" sz="4000" dirty="0"/>
              <a:t>ER	*pozitivní</a:t>
            </a:r>
          </a:p>
          <a:p>
            <a:r>
              <a:rPr lang="cs-CZ" sz="4000" dirty="0"/>
              <a:t>HER2/</a:t>
            </a:r>
            <a:r>
              <a:rPr lang="cs-CZ" sz="4000" dirty="0" err="1"/>
              <a:t>neu</a:t>
            </a:r>
            <a:r>
              <a:rPr lang="cs-CZ" sz="4000" dirty="0"/>
              <a:t> *negativní</a:t>
            </a:r>
          </a:p>
          <a:p>
            <a:r>
              <a:rPr lang="cs-CZ" sz="4000" dirty="0"/>
              <a:t>Nejméně jeden z následujících znaků</a:t>
            </a:r>
          </a:p>
          <a:p>
            <a:pPr lvl="1"/>
            <a:r>
              <a:rPr lang="cs-CZ" sz="3600" dirty="0"/>
              <a:t>PR negativní nebo nízká exprese</a:t>
            </a:r>
          </a:p>
          <a:p>
            <a:pPr lvl="1"/>
            <a:r>
              <a:rPr lang="cs-CZ" sz="3600" dirty="0"/>
              <a:t>Ki-67 vyšší než 20%</a:t>
            </a:r>
          </a:p>
          <a:p>
            <a:r>
              <a:rPr lang="cs-CZ" sz="3600" b="1" dirty="0"/>
              <a:t>Vysoké riziko recidivy </a:t>
            </a:r>
            <a:r>
              <a:rPr lang="cs-CZ" sz="3600" dirty="0"/>
              <a:t>(na základě </a:t>
            </a:r>
            <a:r>
              <a:rPr lang="cs-CZ" sz="3600" dirty="0" err="1"/>
              <a:t>multi</a:t>
            </a:r>
            <a:r>
              <a:rPr lang="cs-CZ" sz="3600" dirty="0"/>
              <a:t>-genové analýzy exprese) </a:t>
            </a:r>
            <a:endParaRPr lang="cs-CZ" sz="3600" b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26B1D4-F59D-490E-82B9-C5E556D0C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t="4401" r="28300" b="4401"/>
          <a:stretch/>
        </p:blipFill>
        <p:spPr>
          <a:xfrm>
            <a:off x="8113792" y="1501591"/>
            <a:ext cx="4078208" cy="30243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C49E3F-9EDA-480B-AC03-00983106C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b="17110"/>
          <a:stretch/>
        </p:blipFill>
        <p:spPr>
          <a:xfrm>
            <a:off x="8113792" y="4202975"/>
            <a:ext cx="4078208" cy="2655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C4C034A-9250-4666-9DC8-1482D986A4C4}"/>
              </a:ext>
            </a:extLst>
          </p:cNvPr>
          <p:cNvSpPr txBox="1"/>
          <p:nvPr/>
        </p:nvSpPr>
        <p:spPr>
          <a:xfrm>
            <a:off x="8400256" y="6492875"/>
            <a:ext cx="726481" cy="4001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Ki-67</a:t>
            </a:r>
          </a:p>
        </p:txBody>
      </p:sp>
    </p:spTree>
    <p:extLst>
      <p:ext uri="{BB962C8B-B14F-4D97-AF65-F5344CB8AC3E}">
        <p14:creationId xmlns:p14="http://schemas.microsoft.com/office/powerpoint/2010/main" val="427493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E216C5C-AF00-4459-A107-A52CB98E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65125"/>
            <a:ext cx="10586392" cy="1191667"/>
          </a:xfrm>
        </p:spPr>
        <p:txBody>
          <a:bodyPr>
            <a:normAutofit/>
          </a:bodyPr>
          <a:lstStyle/>
          <a:p>
            <a:r>
              <a:rPr lang="cs-CZ" sz="5400" b="1">
                <a:latin typeface="+mn-lt"/>
              </a:rPr>
              <a:t>*Karcinomy prsu*</a:t>
            </a:r>
            <a:endParaRPr lang="cs-CZ" sz="5400" b="1" dirty="0">
              <a:latin typeface="+mn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49396E-1960-4BAF-A3C1-EA9FFBF25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0586392" cy="4936083"/>
          </a:xfrm>
        </p:spPr>
        <p:txBody>
          <a:bodyPr/>
          <a:lstStyle/>
          <a:p>
            <a:r>
              <a:rPr lang="cs-CZ" sz="3200" b="1" dirty="0"/>
              <a:t>Karcinomy prsu jsou heterogenní </a:t>
            </a:r>
          </a:p>
          <a:p>
            <a:pPr lvl="1"/>
            <a:r>
              <a:rPr lang="cs-CZ" sz="2800" dirty="0"/>
              <a:t>vykazují různé morfologické a biologické rysy</a:t>
            </a:r>
          </a:p>
          <a:p>
            <a:pPr lvl="1"/>
            <a:r>
              <a:rPr lang="cs-CZ" sz="2800" dirty="0"/>
              <a:t>a proto se liší klinické chování a odpověď na léčbu</a:t>
            </a:r>
          </a:p>
          <a:p>
            <a:r>
              <a:rPr lang="cs-CZ" sz="3200" dirty="0"/>
              <a:t>Klasifikace malignity patologem má za cíl poskytnout </a:t>
            </a:r>
          </a:p>
          <a:p>
            <a:pPr lvl="1"/>
            <a:r>
              <a:rPr lang="cs-CZ" sz="2800" dirty="0"/>
              <a:t>přesnou diagnózu onemocnění</a:t>
            </a:r>
          </a:p>
          <a:p>
            <a:pPr lvl="1"/>
            <a:r>
              <a:rPr lang="cs-CZ" sz="2800" dirty="0"/>
              <a:t>predikci chování nádoru pro usnadnění onkologického rozhodování</a:t>
            </a:r>
          </a:p>
          <a:p>
            <a:pPr lvl="1"/>
            <a:r>
              <a:rPr lang="cs-CZ" sz="2800" b="1" dirty="0"/>
              <a:t>Léčba pacientek s karcinomem prsu je multimodální</a:t>
            </a:r>
          </a:p>
          <a:p>
            <a:r>
              <a:rPr lang="cs-CZ" sz="3200" b="1" dirty="0"/>
              <a:t>Současný přístup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pa</a:t>
            </a:r>
            <a:r>
              <a:rPr lang="cs-CZ" sz="2800" dirty="0"/>
              <a:t>c</a:t>
            </a:r>
            <a:r>
              <a:rPr lang="en-US" sz="2800" dirty="0" err="1"/>
              <a:t>ient</a:t>
            </a:r>
            <a:r>
              <a:rPr lang="cs-CZ" sz="2800" dirty="0" err="1"/>
              <a:t>ky</a:t>
            </a:r>
            <a:r>
              <a:rPr lang="en-US" sz="2800" dirty="0"/>
              <a:t> </a:t>
            </a:r>
            <a:r>
              <a:rPr lang="en-US" sz="2800" dirty="0" err="1"/>
              <a:t>stratifi</a:t>
            </a:r>
            <a:r>
              <a:rPr lang="cs-CZ" sz="2800" dirty="0"/>
              <a:t>kovány</a:t>
            </a:r>
            <a:r>
              <a:rPr lang="en-US" sz="2800" dirty="0"/>
              <a:t> </a:t>
            </a:r>
            <a:r>
              <a:rPr lang="cs-CZ" sz="2800" dirty="0"/>
              <a:t>do rizikových skupin podle </a:t>
            </a:r>
            <a:r>
              <a:rPr lang="cs-CZ" sz="2800" b="1" dirty="0" err="1">
                <a:solidFill>
                  <a:srgbClr val="FD2FE0"/>
                </a:solidFill>
              </a:rPr>
              <a:t>kl</a:t>
            </a:r>
            <a:r>
              <a:rPr lang="en-US" sz="2800" b="1" dirty="0" err="1">
                <a:solidFill>
                  <a:srgbClr val="FD2FE0"/>
                </a:solidFill>
              </a:rPr>
              <a:t>asic</a:t>
            </a:r>
            <a:r>
              <a:rPr lang="cs-CZ" sz="2800" b="1" dirty="0" err="1">
                <a:solidFill>
                  <a:srgbClr val="FD2FE0"/>
                </a:solidFill>
              </a:rPr>
              <a:t>kých</a:t>
            </a:r>
            <a:r>
              <a:rPr lang="en-US" sz="2800" b="1" dirty="0">
                <a:solidFill>
                  <a:srgbClr val="FD2FE0"/>
                </a:solidFill>
              </a:rPr>
              <a:t> prognostic</a:t>
            </a:r>
            <a:r>
              <a:rPr lang="cs-CZ" sz="2800" b="1" dirty="0" err="1">
                <a:solidFill>
                  <a:srgbClr val="FD2FE0"/>
                </a:solidFill>
              </a:rPr>
              <a:t>kých</a:t>
            </a:r>
            <a:r>
              <a:rPr lang="en-US" sz="2800" dirty="0">
                <a:solidFill>
                  <a:srgbClr val="FD2FE0"/>
                </a:solidFill>
              </a:rPr>
              <a:t> </a:t>
            </a:r>
            <a:r>
              <a:rPr lang="en-US" sz="2800" dirty="0"/>
              <a:t>a </a:t>
            </a:r>
            <a:r>
              <a:rPr lang="en-US" sz="2800" b="1" dirty="0" err="1">
                <a:solidFill>
                  <a:srgbClr val="FD2FE0"/>
                </a:solidFill>
              </a:rPr>
              <a:t>predi</a:t>
            </a:r>
            <a:r>
              <a:rPr lang="cs-CZ" sz="2800" b="1" dirty="0">
                <a:solidFill>
                  <a:srgbClr val="FD2FE0"/>
                </a:solidFill>
              </a:rPr>
              <a:t>k</a:t>
            </a:r>
            <a:r>
              <a:rPr lang="en-US" sz="2800" b="1" dirty="0" err="1">
                <a:solidFill>
                  <a:srgbClr val="FD2FE0"/>
                </a:solidFill>
              </a:rPr>
              <a:t>tiv</a:t>
            </a:r>
            <a:r>
              <a:rPr lang="cs-CZ" sz="2800" b="1" dirty="0" err="1">
                <a:solidFill>
                  <a:srgbClr val="FD2FE0"/>
                </a:solidFill>
              </a:rPr>
              <a:t>ních</a:t>
            </a:r>
            <a:r>
              <a:rPr lang="en-US" sz="2800" dirty="0">
                <a:solidFill>
                  <a:srgbClr val="FD2FE0"/>
                </a:solidFill>
              </a:rPr>
              <a:t> </a:t>
            </a:r>
            <a:r>
              <a:rPr lang="en-US" sz="2800" dirty="0"/>
              <a:t>fa</a:t>
            </a:r>
            <a:r>
              <a:rPr lang="cs-CZ" sz="2800" dirty="0"/>
              <a:t>k</a:t>
            </a:r>
            <a:r>
              <a:rPr lang="en-US" sz="2800" dirty="0"/>
              <a:t>tor</a:t>
            </a:r>
            <a:r>
              <a:rPr lang="cs-CZ" sz="2800" dirty="0"/>
              <a:t>ů</a:t>
            </a:r>
            <a:endParaRPr lang="en-US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752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27B64-C79F-4DC9-8179-BC2BB7FB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b="1" dirty="0" err="1">
                <a:latin typeface="+mn-lt"/>
              </a:rPr>
              <a:t>Luminální</a:t>
            </a:r>
            <a:r>
              <a:rPr lang="cs-CZ" sz="6000" b="1" dirty="0">
                <a:latin typeface="+mn-lt"/>
              </a:rPr>
              <a:t> typ B-</a:t>
            </a:r>
            <a:r>
              <a:rPr lang="cs-CZ" sz="6000" b="1" dirty="0" err="1">
                <a:latin typeface="+mn-lt"/>
              </a:rPr>
              <a:t>like</a:t>
            </a:r>
            <a:r>
              <a:rPr lang="cs-CZ" sz="6000" b="1" dirty="0">
                <a:latin typeface="+mn-lt"/>
              </a:rPr>
              <a:t> (HER2 pozitivní)</a:t>
            </a:r>
            <a:endParaRPr lang="cs-CZ" sz="6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AD42F-15F3-4267-9744-D0FBEEEA6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ER 	*pozitivní</a:t>
            </a:r>
          </a:p>
          <a:p>
            <a:r>
              <a:rPr lang="cs-CZ" sz="4000" dirty="0"/>
              <a:t>HER2/</a:t>
            </a:r>
            <a:r>
              <a:rPr lang="cs-CZ" sz="4000" dirty="0" err="1"/>
              <a:t>neu</a:t>
            </a:r>
            <a:r>
              <a:rPr lang="cs-CZ" sz="4000" dirty="0"/>
              <a:t> *nadměrná exprese nebo amplifikace genu</a:t>
            </a:r>
          </a:p>
          <a:p>
            <a:r>
              <a:rPr lang="cs-CZ" sz="4000" dirty="0"/>
              <a:t>Jakákoliv proliferace (Ki-67 index)</a:t>
            </a:r>
          </a:p>
          <a:p>
            <a:r>
              <a:rPr lang="cs-CZ" sz="4000" dirty="0"/>
              <a:t>Jakákoliv exprese PR</a:t>
            </a:r>
          </a:p>
        </p:txBody>
      </p:sp>
    </p:spTree>
    <p:extLst>
      <p:ext uri="{BB962C8B-B14F-4D97-AF65-F5344CB8AC3E}">
        <p14:creationId xmlns:p14="http://schemas.microsoft.com/office/powerpoint/2010/main" val="252600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4251D-AAB1-4598-8EBE-BD2A724B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b="1" dirty="0">
                <a:latin typeface="+mn-lt"/>
              </a:rPr>
              <a:t>HER2/</a:t>
            </a:r>
            <a:r>
              <a:rPr lang="cs-CZ" sz="6000" b="1" dirty="0" err="1">
                <a:latin typeface="+mn-lt"/>
              </a:rPr>
              <a:t>neu</a:t>
            </a:r>
            <a:r>
              <a:rPr lang="cs-CZ" sz="6000" b="1" dirty="0">
                <a:latin typeface="+mn-lt"/>
              </a:rPr>
              <a:t> pozitivní (non-</a:t>
            </a:r>
            <a:r>
              <a:rPr lang="cs-CZ" sz="6000" b="1" dirty="0" err="1">
                <a:latin typeface="+mn-lt"/>
              </a:rPr>
              <a:t>luminální</a:t>
            </a:r>
            <a:r>
              <a:rPr lang="cs-CZ" sz="6000" b="1" dirty="0">
                <a:latin typeface="+mn-lt"/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9BC987-3CA6-41FE-A346-56888079B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HER2/</a:t>
            </a:r>
            <a:r>
              <a:rPr lang="cs-CZ" sz="4000" dirty="0" err="1"/>
              <a:t>neu</a:t>
            </a:r>
            <a:r>
              <a:rPr lang="cs-CZ" sz="4000" dirty="0"/>
              <a:t> *nadměrná exprese nebo amplifikace genu</a:t>
            </a:r>
          </a:p>
          <a:p>
            <a:r>
              <a:rPr lang="cs-CZ" sz="4000" dirty="0"/>
              <a:t>ER/PR *negativní</a:t>
            </a:r>
          </a:p>
        </p:txBody>
      </p:sp>
      <p:pic>
        <p:nvPicPr>
          <p:cNvPr id="5" name="Obrázek 4" descr="Obsah obrázku text, látka&#10;&#10;Popis byl vytvořen automaticky">
            <a:extLst>
              <a:ext uri="{FF2B5EF4-FFF2-40B4-BE49-F238E27FC236}">
                <a16:creationId xmlns:a16="http://schemas.microsoft.com/office/drawing/2014/main" id="{5EBF88A1-C513-41F6-BEB3-E654D74DC1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-866" r="-2462" b="4483"/>
          <a:stretch/>
        </p:blipFill>
        <p:spPr>
          <a:xfrm>
            <a:off x="1127448" y="3580468"/>
            <a:ext cx="5192609" cy="31892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F0B891-1875-4A8F-A625-30DA3839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r="6853" b="7860"/>
          <a:stretch/>
        </p:blipFill>
        <p:spPr>
          <a:xfrm>
            <a:off x="6331536" y="3580468"/>
            <a:ext cx="5561657" cy="31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83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75D01-2269-4AD9-BE76-D46EA67F6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000" b="1" dirty="0" err="1">
                <a:latin typeface="+mn-lt"/>
              </a:rPr>
              <a:t>Basal-like</a:t>
            </a:r>
            <a:r>
              <a:rPr lang="cs-CZ" sz="6000" b="1" dirty="0">
                <a:latin typeface="+mn-lt"/>
              </a:rPr>
              <a:t> (BCBC)/triple negativní (TNBC)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E71A4C-0064-476C-ACC0-9CE67DBAC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4400" dirty="0"/>
              <a:t>ER/PR *negativní</a:t>
            </a:r>
          </a:p>
          <a:p>
            <a:r>
              <a:rPr lang="cs-CZ" sz="4400" dirty="0"/>
              <a:t>HER2/</a:t>
            </a:r>
            <a:r>
              <a:rPr lang="cs-CZ" sz="4400" dirty="0" err="1"/>
              <a:t>neu</a:t>
            </a:r>
            <a:r>
              <a:rPr lang="cs-CZ" sz="4400" dirty="0"/>
              <a:t> *negativní</a:t>
            </a:r>
          </a:p>
          <a:p>
            <a:r>
              <a:rPr lang="cs-CZ" sz="4400" dirty="0"/>
              <a:t>Nepříznivá prognóza (do 5 let relaps)</a:t>
            </a:r>
          </a:p>
          <a:p>
            <a:pPr lvl="1"/>
            <a:r>
              <a:rPr lang="cs-CZ" sz="3600" dirty="0"/>
              <a:t>Až 80% shoda mezi </a:t>
            </a:r>
            <a:r>
              <a:rPr lang="cs-CZ" sz="3600" dirty="0" err="1"/>
              <a:t>basal-like</a:t>
            </a:r>
            <a:r>
              <a:rPr lang="cs-CZ" sz="3600" dirty="0"/>
              <a:t> a triple negativním fenotypem</a:t>
            </a:r>
          </a:p>
          <a:p>
            <a:pPr lvl="1"/>
            <a:r>
              <a:rPr lang="cs-CZ" sz="3600" dirty="0"/>
              <a:t>TNBC zahrnuje i některé specifické typy </a:t>
            </a:r>
          </a:p>
          <a:p>
            <a:pPr lvl="2"/>
            <a:r>
              <a:rPr lang="cs-CZ" sz="3200" dirty="0"/>
              <a:t>sekreční karcinom prsu (</a:t>
            </a:r>
            <a:r>
              <a:rPr lang="cs-CZ" sz="3200" i="1" dirty="0"/>
              <a:t>ETV6::NTRK3 fúze)</a:t>
            </a:r>
          </a:p>
          <a:p>
            <a:pPr lvl="2"/>
            <a:r>
              <a:rPr lang="cs-CZ" sz="3200" dirty="0"/>
              <a:t>adenoidně cystický karcinom prsu (</a:t>
            </a:r>
            <a:r>
              <a:rPr lang="cs-CZ" sz="3200" i="1" dirty="0"/>
              <a:t>MYB::NFIB fúze)</a:t>
            </a:r>
          </a:p>
        </p:txBody>
      </p:sp>
    </p:spTree>
    <p:extLst>
      <p:ext uri="{BB962C8B-B14F-4D97-AF65-F5344CB8AC3E}">
        <p14:creationId xmlns:p14="http://schemas.microsoft.com/office/powerpoint/2010/main" val="2305215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056E4-3DDA-4869-BCC0-08DC7D6C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65125"/>
            <a:ext cx="10730408" cy="903635"/>
          </a:xfrm>
        </p:spPr>
        <p:txBody>
          <a:bodyPr>
            <a:normAutofit/>
          </a:bodyPr>
          <a:lstStyle/>
          <a:p>
            <a:r>
              <a:rPr lang="cs-CZ" sz="5400" b="1" dirty="0">
                <a:latin typeface="+mn-lt"/>
              </a:rPr>
              <a:t>Závěry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6A6EA-8E87-46C2-8897-DEF1CACA9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12776"/>
            <a:ext cx="11784632" cy="544522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3600" dirty="0"/>
              <a:t>Klasické „</a:t>
            </a:r>
            <a:r>
              <a:rPr lang="en-US" sz="3600" dirty="0"/>
              <a:t>mole</a:t>
            </a:r>
            <a:r>
              <a:rPr lang="cs-CZ" sz="3600" dirty="0"/>
              <a:t>k</a:t>
            </a:r>
            <a:r>
              <a:rPr lang="en-US" sz="3600" dirty="0"/>
              <a:t>ul</a:t>
            </a:r>
            <a:r>
              <a:rPr lang="cs-CZ" sz="3600" dirty="0"/>
              <a:t>á</a:t>
            </a:r>
            <a:r>
              <a:rPr lang="en-US" sz="3600" dirty="0"/>
              <a:t>r</a:t>
            </a:r>
            <a:r>
              <a:rPr lang="cs-CZ" sz="3600" dirty="0"/>
              <a:t>ní“</a:t>
            </a:r>
            <a:r>
              <a:rPr lang="en-US" sz="3600" dirty="0"/>
              <a:t> marker</a:t>
            </a:r>
            <a:r>
              <a:rPr lang="cs-CZ" sz="3600" dirty="0"/>
              <a:t>y</a:t>
            </a:r>
            <a:r>
              <a:rPr lang="en-US" sz="3600" dirty="0"/>
              <a:t> (ER, PR, HER2...) </a:t>
            </a:r>
            <a:r>
              <a:rPr lang="cs-CZ" sz="3600" dirty="0"/>
              <a:t>představují současný </a:t>
            </a:r>
            <a:r>
              <a:rPr lang="en-US" sz="3600" b="1" dirty="0"/>
              <a:t>standard </a:t>
            </a:r>
            <a:r>
              <a:rPr lang="cs-CZ" sz="3600" b="1" dirty="0"/>
              <a:t>k</a:t>
            </a:r>
            <a:r>
              <a:rPr lang="en-US" sz="3600" b="1" dirty="0" err="1"/>
              <a:t>lasifi</a:t>
            </a:r>
            <a:r>
              <a:rPr lang="cs-CZ" sz="3600" b="1" dirty="0"/>
              <a:t>k</a:t>
            </a:r>
            <a:r>
              <a:rPr lang="en-US" sz="3600" b="1" dirty="0"/>
              <a:t>a</a:t>
            </a:r>
            <a:r>
              <a:rPr lang="cs-CZ" sz="3600" b="1" dirty="0" err="1"/>
              <a:t>ce</a:t>
            </a:r>
            <a:r>
              <a:rPr lang="en-US" sz="3600" b="1" dirty="0"/>
              <a:t> </a:t>
            </a:r>
            <a:r>
              <a:rPr lang="en-US" sz="3600" dirty="0"/>
              <a:t>a </a:t>
            </a:r>
            <a:r>
              <a:rPr lang="en-US" sz="3600" dirty="0" err="1"/>
              <a:t>stratifi</a:t>
            </a:r>
            <a:r>
              <a:rPr lang="cs-CZ" sz="3600" dirty="0"/>
              <a:t>k</a:t>
            </a:r>
            <a:r>
              <a:rPr lang="en-US" sz="3600" dirty="0"/>
              <a:t>a</a:t>
            </a:r>
            <a:r>
              <a:rPr lang="cs-CZ" sz="3600" dirty="0" err="1"/>
              <a:t>ce</a:t>
            </a:r>
            <a:r>
              <a:rPr lang="cs-CZ" sz="3600" dirty="0"/>
              <a:t> </a:t>
            </a:r>
            <a:r>
              <a:rPr lang="en-US" sz="3600" dirty="0"/>
              <a:t>pa</a:t>
            </a:r>
            <a:r>
              <a:rPr lang="cs-CZ" sz="3600" dirty="0"/>
              <a:t>c</a:t>
            </a:r>
            <a:r>
              <a:rPr lang="en-US" sz="3600" dirty="0" err="1"/>
              <a:t>ient</a:t>
            </a:r>
            <a:r>
              <a:rPr lang="cs-CZ" sz="3600" dirty="0"/>
              <a:t>ů pro léčbu</a:t>
            </a:r>
            <a:endParaRPr lang="en-US" sz="3600" dirty="0"/>
          </a:p>
          <a:p>
            <a:pPr>
              <a:lnSpc>
                <a:spcPct val="100000"/>
              </a:lnSpc>
            </a:pPr>
            <a:r>
              <a:rPr lang="cs-CZ" sz="3600" dirty="0"/>
              <a:t>pokroky v </a:t>
            </a:r>
            <a:r>
              <a:rPr lang="en-US" sz="3600" dirty="0"/>
              <a:t>mole</a:t>
            </a:r>
            <a:r>
              <a:rPr lang="cs-CZ" sz="3600" dirty="0"/>
              <a:t>k</a:t>
            </a:r>
            <a:r>
              <a:rPr lang="en-US" sz="3600" dirty="0"/>
              <a:t>ul</a:t>
            </a:r>
            <a:r>
              <a:rPr lang="cs-CZ" sz="3600" dirty="0" err="1"/>
              <a:t>ární</a:t>
            </a:r>
            <a:r>
              <a:rPr lang="en-US" sz="3600" dirty="0"/>
              <a:t> genetic</a:t>
            </a:r>
            <a:r>
              <a:rPr lang="cs-CZ" sz="3600" dirty="0"/>
              <a:t>e </a:t>
            </a:r>
            <a:r>
              <a:rPr lang="en-US" sz="3600" dirty="0"/>
              <a:t>a proteomic</a:t>
            </a:r>
            <a:r>
              <a:rPr lang="cs-CZ" sz="3600" dirty="0"/>
              <a:t>e</a:t>
            </a:r>
            <a:r>
              <a:rPr lang="en-US" sz="3600" dirty="0"/>
              <a:t> </a:t>
            </a:r>
            <a:r>
              <a:rPr lang="cs-CZ" sz="3600" dirty="0"/>
              <a:t>jsou </a:t>
            </a:r>
            <a:r>
              <a:rPr lang="cs-CZ" sz="3600" b="1" dirty="0"/>
              <a:t>velmi slibné </a:t>
            </a:r>
            <a:r>
              <a:rPr lang="cs-CZ" sz="3600" dirty="0"/>
              <a:t>a přinesly vhled do </a:t>
            </a:r>
            <a:r>
              <a:rPr lang="en-US" sz="3600" dirty="0"/>
              <a:t>mole</a:t>
            </a:r>
            <a:r>
              <a:rPr lang="cs-CZ" sz="3600" dirty="0"/>
              <a:t>k</a:t>
            </a:r>
            <a:r>
              <a:rPr lang="en-US" sz="3600" dirty="0"/>
              <a:t>ul</a:t>
            </a:r>
            <a:r>
              <a:rPr lang="cs-CZ" sz="3600" dirty="0"/>
              <a:t>á</a:t>
            </a:r>
            <a:r>
              <a:rPr lang="en-US" sz="3600" dirty="0"/>
              <a:t>r</a:t>
            </a:r>
            <a:r>
              <a:rPr lang="cs-CZ" sz="3600" dirty="0"/>
              <a:t>ní</a:t>
            </a:r>
            <a:r>
              <a:rPr lang="en-US" sz="3600" dirty="0"/>
              <a:t> </a:t>
            </a:r>
            <a:r>
              <a:rPr lang="cs-CZ" sz="3600" dirty="0"/>
              <a:t>heterogenity karcinomu prsu</a:t>
            </a:r>
            <a:endParaRPr lang="en-US" sz="3600" dirty="0"/>
          </a:p>
          <a:p>
            <a:pPr algn="just">
              <a:lnSpc>
                <a:spcPct val="80000"/>
              </a:lnSpc>
            </a:pPr>
            <a:r>
              <a:rPr lang="cs-CZ" sz="3600" dirty="0"/>
              <a:t>přes velká očekávání tyto metody </a:t>
            </a:r>
            <a:r>
              <a:rPr lang="cs-CZ" sz="3600" b="1" dirty="0"/>
              <a:t>nenahrazují </a:t>
            </a:r>
            <a:r>
              <a:rPr lang="en-US" sz="3600" dirty="0" err="1"/>
              <a:t>tradi</a:t>
            </a:r>
            <a:r>
              <a:rPr lang="cs-CZ" sz="3600" dirty="0"/>
              <a:t>ční k</a:t>
            </a:r>
            <a:r>
              <a:rPr lang="en-US" sz="3600" dirty="0" err="1"/>
              <a:t>lasifi</a:t>
            </a:r>
            <a:r>
              <a:rPr lang="cs-CZ" sz="3600" dirty="0"/>
              <a:t>k</a:t>
            </a:r>
            <a:r>
              <a:rPr lang="en-US" sz="3600" dirty="0"/>
              <a:t>a</a:t>
            </a:r>
            <a:r>
              <a:rPr lang="cs-CZ" sz="3600" dirty="0" err="1"/>
              <a:t>ci</a:t>
            </a:r>
            <a:r>
              <a:rPr lang="en-US" sz="3600" dirty="0"/>
              <a:t> </a:t>
            </a:r>
            <a:endParaRPr lang="cs-CZ" sz="3600" dirty="0"/>
          </a:p>
          <a:p>
            <a:pPr>
              <a:lnSpc>
                <a:spcPct val="80000"/>
              </a:lnSpc>
            </a:pPr>
            <a:r>
              <a:rPr lang="cs-CZ" sz="3600" dirty="0"/>
              <a:t>představují významný </a:t>
            </a:r>
            <a:r>
              <a:rPr lang="cs-CZ" sz="3600" b="1" dirty="0"/>
              <a:t>doplněk</a:t>
            </a:r>
            <a:r>
              <a:rPr lang="en-US" sz="3600" dirty="0"/>
              <a:t> </a:t>
            </a:r>
            <a:r>
              <a:rPr lang="cs-CZ" sz="3600" dirty="0"/>
              <a:t>při stanovení </a:t>
            </a:r>
            <a:r>
              <a:rPr lang="en-US" sz="3600" dirty="0" err="1"/>
              <a:t>progn</a:t>
            </a:r>
            <a:r>
              <a:rPr lang="cs-CZ" sz="3600" dirty="0" err="1"/>
              <a:t>ózy</a:t>
            </a:r>
            <a:r>
              <a:rPr lang="cs-CZ" sz="3600" dirty="0"/>
              <a:t> </a:t>
            </a:r>
            <a:r>
              <a:rPr lang="en-US" sz="3600" dirty="0"/>
              <a:t>a </a:t>
            </a:r>
            <a:r>
              <a:rPr lang="en-US" sz="3600" dirty="0" err="1"/>
              <a:t>predi</a:t>
            </a:r>
            <a:r>
              <a:rPr lang="cs-CZ" sz="3600" dirty="0" err="1"/>
              <a:t>kci</a:t>
            </a:r>
            <a:r>
              <a:rPr lang="cs-CZ" sz="3600" dirty="0"/>
              <a:t> odpovědi na léčbu</a:t>
            </a:r>
            <a:r>
              <a:rPr lang="en-US" sz="3600" dirty="0"/>
              <a:t>, </a:t>
            </a:r>
            <a:r>
              <a:rPr lang="cs-CZ" sz="3600" dirty="0"/>
              <a:t>zejména u hraničních případů v </a:t>
            </a:r>
            <a:r>
              <a:rPr lang="en-US" sz="3600" b="1" dirty="0"/>
              <a:t>„</a:t>
            </a:r>
            <a:r>
              <a:rPr lang="cs-CZ" sz="3600" b="1" dirty="0"/>
              <a:t>šedé zóně</a:t>
            </a:r>
            <a:r>
              <a:rPr lang="en-US" sz="3600" b="1" dirty="0"/>
              <a:t>“ </a:t>
            </a:r>
            <a:r>
              <a:rPr lang="cs-CZ" sz="3600" b="1" dirty="0"/>
              <a:t>kde klasický přístup nemůže nabídnout definitivní rozhodnutí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42856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B3F5E-8B09-40ED-80FB-4D5D95C6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>
                <a:latin typeface="+mn-lt"/>
              </a:rPr>
              <a:t>Závěry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0AC94-81B1-4632-BFF1-88A382491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825625"/>
            <a:ext cx="11233248" cy="45557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600" b="1" dirty="0"/>
              <a:t>tradiční klasifikace </a:t>
            </a:r>
            <a:r>
              <a:rPr lang="cs-CZ" sz="3600" dirty="0"/>
              <a:t>karcinomů prsu je rychlá a levná metoda, validovaná pro klinickou praxi</a:t>
            </a:r>
          </a:p>
          <a:p>
            <a:r>
              <a:rPr lang="cs-CZ" sz="3600" b="1" dirty="0"/>
              <a:t>molekulární klasifikace do </a:t>
            </a:r>
            <a:r>
              <a:rPr lang="cs-CZ" sz="3600" b="1" dirty="0" err="1"/>
              <a:t>intrinsických</a:t>
            </a:r>
            <a:r>
              <a:rPr lang="cs-CZ" sz="3600" b="1" dirty="0"/>
              <a:t> subtypů </a:t>
            </a:r>
            <a:r>
              <a:rPr lang="cs-CZ" sz="3600" dirty="0"/>
              <a:t>může poskytnout dodatečné prognostické informace</a:t>
            </a:r>
          </a:p>
          <a:p>
            <a:r>
              <a:rPr lang="cs-CZ" sz="3600" dirty="0"/>
              <a:t>limity především v případě speciálních subtypů karcinomu</a:t>
            </a:r>
          </a:p>
          <a:p>
            <a:r>
              <a:rPr lang="cs-CZ" sz="3600" dirty="0"/>
              <a:t>informace získané z molekulární analýzy, musí být vždy posuzovány v korelaci s histologickým vyšetření</a:t>
            </a:r>
          </a:p>
        </p:txBody>
      </p:sp>
    </p:spTree>
    <p:extLst>
      <p:ext uri="{BB962C8B-B14F-4D97-AF65-F5344CB8AC3E}">
        <p14:creationId xmlns:p14="http://schemas.microsoft.com/office/powerpoint/2010/main" val="848344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obloha, voda, tráva&#10;&#10;Popis byl vytvořen automaticky">
            <a:extLst>
              <a:ext uri="{FF2B5EF4-FFF2-40B4-BE49-F238E27FC236}">
                <a16:creationId xmlns:a16="http://schemas.microsoft.com/office/drawing/2014/main" id="{8A314FEF-7A8A-4F0C-BDC8-47744C732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" b="236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3DA103F-A4B1-4436-840F-D8F1582AB12B}"/>
              </a:ext>
            </a:extLst>
          </p:cNvPr>
          <p:cNvSpPr txBox="1"/>
          <p:nvPr/>
        </p:nvSpPr>
        <p:spPr>
          <a:xfrm>
            <a:off x="2097466" y="6237312"/>
            <a:ext cx="744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i="1" dirty="0">
                <a:solidFill>
                  <a:schemeClr val="bg1"/>
                </a:solidFill>
              </a:rPr>
              <a:t>Jihočeské onkologické dny, Český Krumlov, 30.3. - 1.4.2023</a:t>
            </a:r>
          </a:p>
        </p:txBody>
      </p:sp>
    </p:spTree>
    <p:extLst>
      <p:ext uri="{BB962C8B-B14F-4D97-AF65-F5344CB8AC3E}">
        <p14:creationId xmlns:p14="http://schemas.microsoft.com/office/powerpoint/2010/main" val="2191441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82DBC-F7A6-4C1A-A745-EB0B6389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dirty="0">
                <a:latin typeface="+mn-lt"/>
              </a:rPr>
              <a:t>Histopatologická diagnostika C50 </a:t>
            </a:r>
            <a:endParaRPr lang="cs-CZ" sz="54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3A236-C13D-4DD4-8665-F67AD6E9E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…dostupnost širokého spektra léčebných modalit představuje benefit pro pacientku, které může být léčba určena individuálně „na míru“ </a:t>
            </a:r>
          </a:p>
          <a:p>
            <a:r>
              <a:rPr lang="cs-CZ" sz="3200" dirty="0"/>
              <a:t>ale je současně velkou výzvou pro patology, kteří musí poskytnout přesnou a rychlou diagnózu včetně validované detekce prognostických a prediktivních faktorů….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626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7408" y="692696"/>
            <a:ext cx="9577064" cy="590465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600" b="1" dirty="0"/>
              <a:t>Prognostic</a:t>
            </a:r>
            <a:r>
              <a:rPr lang="cs-CZ" sz="3600" b="1" dirty="0" err="1"/>
              <a:t>ké</a:t>
            </a:r>
            <a:r>
              <a:rPr lang="en-US" sz="3600" b="1" dirty="0"/>
              <a:t> </a:t>
            </a:r>
            <a:r>
              <a:rPr lang="en-US" sz="3600" b="1" dirty="0" err="1"/>
              <a:t>fa</a:t>
            </a:r>
            <a:r>
              <a:rPr lang="cs-CZ" sz="3600" b="1" dirty="0"/>
              <a:t>k</a:t>
            </a:r>
            <a:r>
              <a:rPr lang="en-US" sz="3600" b="1" dirty="0"/>
              <a:t>tor</a:t>
            </a:r>
            <a:r>
              <a:rPr lang="cs-CZ" sz="3600" b="1" dirty="0"/>
              <a:t>y</a:t>
            </a:r>
            <a:endParaRPr lang="en-US" sz="3600" b="1" dirty="0"/>
          </a:p>
          <a:p>
            <a:pPr lvl="1" eaLnBrk="1" hangingPunct="1">
              <a:lnSpc>
                <a:spcPct val="80000"/>
              </a:lnSpc>
            </a:pPr>
            <a:r>
              <a:rPr lang="cs-CZ" sz="2800" dirty="0"/>
              <a:t>vlastnosti nádoru</a:t>
            </a:r>
            <a:r>
              <a:rPr lang="en-US" sz="2800" dirty="0"/>
              <a:t>/</a:t>
            </a:r>
            <a:r>
              <a:rPr lang="cs-CZ" sz="2800" dirty="0"/>
              <a:t>nositele</a:t>
            </a:r>
            <a:r>
              <a:rPr lang="en-US" sz="2800" dirty="0"/>
              <a:t>, </a:t>
            </a:r>
            <a:r>
              <a:rPr lang="cs-CZ" sz="2800" dirty="0"/>
              <a:t>předpovídající průběh nemoci bez ohledu na léčbu- „</a:t>
            </a:r>
            <a:r>
              <a:rPr lang="cs-CZ" sz="2800" b="1" dirty="0" err="1"/>
              <a:t>time-dependent</a:t>
            </a:r>
            <a:r>
              <a:rPr lang="cs-CZ" sz="2800" dirty="0"/>
              <a:t>“ a </a:t>
            </a:r>
            <a:r>
              <a:rPr lang="cs-CZ" sz="2800" b="1" dirty="0"/>
              <a:t>biologické faktory</a:t>
            </a:r>
            <a:endParaRPr lang="en-US" sz="2800" i="1" dirty="0"/>
          </a:p>
          <a:p>
            <a:pPr lvl="3" eaLnBrk="1" hangingPunct="1">
              <a:lnSpc>
                <a:spcPct val="80000"/>
              </a:lnSpc>
            </a:pPr>
            <a:r>
              <a:rPr lang="cs-CZ" sz="2800" dirty="0">
                <a:solidFill>
                  <a:srgbClr val="FD2FE0"/>
                </a:solidFill>
              </a:rPr>
              <a:t>věk</a:t>
            </a:r>
            <a:r>
              <a:rPr lang="en-US" sz="2800" dirty="0">
                <a:solidFill>
                  <a:srgbClr val="FD2FE0"/>
                </a:solidFill>
              </a:rPr>
              <a:t>, </a:t>
            </a:r>
            <a:r>
              <a:rPr lang="en-US" sz="2800" dirty="0" err="1">
                <a:solidFill>
                  <a:srgbClr val="FD2FE0"/>
                </a:solidFill>
              </a:rPr>
              <a:t>menopau</a:t>
            </a:r>
            <a:r>
              <a:rPr lang="cs-CZ" sz="2800" dirty="0">
                <a:solidFill>
                  <a:srgbClr val="FD2FE0"/>
                </a:solidFill>
              </a:rPr>
              <a:t>zá</a:t>
            </a:r>
            <a:r>
              <a:rPr lang="en-US" sz="2800" dirty="0">
                <a:solidFill>
                  <a:srgbClr val="FD2FE0"/>
                </a:solidFill>
              </a:rPr>
              <a:t>l</a:t>
            </a:r>
            <a:r>
              <a:rPr lang="cs-CZ" sz="2800" dirty="0">
                <a:solidFill>
                  <a:srgbClr val="FD2FE0"/>
                </a:solidFill>
              </a:rPr>
              <a:t>ní</a:t>
            </a:r>
            <a:r>
              <a:rPr lang="en-US" sz="2800" dirty="0">
                <a:solidFill>
                  <a:srgbClr val="FD2FE0"/>
                </a:solidFill>
              </a:rPr>
              <a:t> status, TNM </a:t>
            </a:r>
            <a:r>
              <a:rPr lang="cs-CZ" sz="2800" dirty="0">
                <a:solidFill>
                  <a:srgbClr val="FD2FE0"/>
                </a:solidFill>
              </a:rPr>
              <a:t>stádium</a:t>
            </a:r>
            <a:endParaRPr lang="en-US" sz="2800" dirty="0">
              <a:solidFill>
                <a:srgbClr val="FD2FE0"/>
              </a:solidFill>
            </a:endParaRPr>
          </a:p>
          <a:p>
            <a:pPr lvl="3" eaLnBrk="1" hangingPunct="1">
              <a:lnSpc>
                <a:spcPct val="80000"/>
              </a:lnSpc>
            </a:pPr>
            <a:r>
              <a:rPr lang="en-US" sz="2800" dirty="0" err="1">
                <a:solidFill>
                  <a:srgbClr val="FD2FE0"/>
                </a:solidFill>
              </a:rPr>
              <a:t>mor</a:t>
            </a:r>
            <a:r>
              <a:rPr lang="cs-CZ" sz="2800" dirty="0">
                <a:solidFill>
                  <a:srgbClr val="FD2FE0"/>
                </a:solidFill>
              </a:rPr>
              <a:t>f</a:t>
            </a:r>
            <a:r>
              <a:rPr lang="en-US" sz="2800" dirty="0" err="1">
                <a:solidFill>
                  <a:srgbClr val="FD2FE0"/>
                </a:solidFill>
              </a:rPr>
              <a:t>ologic</a:t>
            </a:r>
            <a:r>
              <a:rPr lang="cs-CZ" sz="2800" dirty="0" err="1">
                <a:solidFill>
                  <a:srgbClr val="FD2FE0"/>
                </a:solidFill>
              </a:rPr>
              <a:t>ké</a:t>
            </a:r>
            <a:r>
              <a:rPr lang="en-US" sz="2800" dirty="0">
                <a:solidFill>
                  <a:srgbClr val="FD2FE0"/>
                </a:solidFill>
              </a:rPr>
              <a:t> </a:t>
            </a:r>
            <a:r>
              <a:rPr lang="cs-CZ" sz="2800" dirty="0">
                <a:solidFill>
                  <a:srgbClr val="FD2FE0"/>
                </a:solidFill>
              </a:rPr>
              <a:t>charakteristiky</a:t>
            </a:r>
            <a:r>
              <a:rPr lang="en-US" sz="2800" dirty="0">
                <a:solidFill>
                  <a:srgbClr val="FD2FE0"/>
                </a:solidFill>
              </a:rPr>
              <a:t> (grade, histologic</a:t>
            </a:r>
            <a:r>
              <a:rPr lang="cs-CZ" sz="2800" dirty="0" err="1">
                <a:solidFill>
                  <a:srgbClr val="FD2FE0"/>
                </a:solidFill>
              </a:rPr>
              <a:t>ký</a:t>
            </a:r>
            <a:r>
              <a:rPr lang="en-US" sz="2800" dirty="0">
                <a:solidFill>
                  <a:srgbClr val="FD2FE0"/>
                </a:solidFill>
              </a:rPr>
              <a:t> </a:t>
            </a:r>
            <a:r>
              <a:rPr lang="en-US" sz="2800" dirty="0" err="1">
                <a:solidFill>
                  <a:srgbClr val="FD2FE0"/>
                </a:solidFill>
              </a:rPr>
              <a:t>typ</a:t>
            </a:r>
            <a:r>
              <a:rPr lang="en-US" sz="2800" dirty="0">
                <a:solidFill>
                  <a:srgbClr val="FD2FE0"/>
                </a:solidFill>
              </a:rPr>
              <a:t>, </a:t>
            </a:r>
            <a:r>
              <a:rPr lang="en-US" sz="2800" dirty="0" err="1">
                <a:solidFill>
                  <a:srgbClr val="FD2FE0"/>
                </a:solidFill>
              </a:rPr>
              <a:t>prolifera</a:t>
            </a:r>
            <a:r>
              <a:rPr lang="cs-CZ" sz="2800" dirty="0">
                <a:solidFill>
                  <a:srgbClr val="FD2FE0"/>
                </a:solidFill>
              </a:rPr>
              <a:t>ční </a:t>
            </a:r>
            <a:r>
              <a:rPr lang="en-US" sz="2800" dirty="0">
                <a:solidFill>
                  <a:srgbClr val="FD2FE0"/>
                </a:solidFill>
              </a:rPr>
              <a:t>index)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800" dirty="0">
                <a:solidFill>
                  <a:srgbClr val="FD2FE0"/>
                </a:solidFill>
              </a:rPr>
              <a:t>mole</a:t>
            </a:r>
            <a:r>
              <a:rPr lang="cs-CZ" sz="2800" dirty="0">
                <a:solidFill>
                  <a:srgbClr val="FD2FE0"/>
                </a:solidFill>
              </a:rPr>
              <a:t>k</a:t>
            </a:r>
            <a:r>
              <a:rPr lang="en-US" sz="2800" dirty="0" err="1">
                <a:solidFill>
                  <a:srgbClr val="FD2FE0"/>
                </a:solidFill>
              </a:rPr>
              <a:t>ul</a:t>
            </a:r>
            <a:r>
              <a:rPr lang="cs-CZ" sz="2800" dirty="0">
                <a:solidFill>
                  <a:srgbClr val="FD2FE0"/>
                </a:solidFill>
              </a:rPr>
              <a:t>á</a:t>
            </a:r>
            <a:r>
              <a:rPr lang="en-US" sz="2800" dirty="0">
                <a:solidFill>
                  <a:srgbClr val="FD2FE0"/>
                </a:solidFill>
              </a:rPr>
              <a:t>r</a:t>
            </a:r>
            <a:r>
              <a:rPr lang="cs-CZ" sz="2800" dirty="0">
                <a:solidFill>
                  <a:srgbClr val="FD2FE0"/>
                </a:solidFill>
              </a:rPr>
              <a:t>ně</a:t>
            </a:r>
            <a:r>
              <a:rPr lang="en-US" sz="2800" dirty="0">
                <a:solidFill>
                  <a:srgbClr val="FD2FE0"/>
                </a:solidFill>
              </a:rPr>
              <a:t> biologic</a:t>
            </a:r>
            <a:r>
              <a:rPr lang="cs-CZ" sz="2800" dirty="0" err="1">
                <a:solidFill>
                  <a:srgbClr val="FD2FE0"/>
                </a:solidFill>
              </a:rPr>
              <a:t>ké</a:t>
            </a:r>
            <a:r>
              <a:rPr lang="en-US" sz="2800" dirty="0">
                <a:solidFill>
                  <a:srgbClr val="FD2FE0"/>
                </a:solidFill>
              </a:rPr>
              <a:t> </a:t>
            </a:r>
            <a:r>
              <a:rPr lang="cs-CZ" sz="2800" dirty="0">
                <a:solidFill>
                  <a:srgbClr val="FD2FE0"/>
                </a:solidFill>
              </a:rPr>
              <a:t>rysy</a:t>
            </a:r>
            <a:r>
              <a:rPr lang="en-US" sz="2800" dirty="0">
                <a:solidFill>
                  <a:srgbClr val="FD2FE0"/>
                </a:solidFill>
              </a:rPr>
              <a:t> (ER, PR, HER2, Ki-67</a:t>
            </a:r>
            <a:r>
              <a:rPr lang="en-US" sz="2800" dirty="0"/>
              <a:t>)</a:t>
            </a:r>
          </a:p>
          <a:p>
            <a:pPr>
              <a:lnSpc>
                <a:spcPct val="80000"/>
              </a:lnSpc>
            </a:pPr>
            <a:r>
              <a:rPr lang="en-US" sz="3600" b="1" dirty="0" err="1"/>
              <a:t>Predi</a:t>
            </a:r>
            <a:r>
              <a:rPr lang="cs-CZ" sz="3600" b="1" dirty="0"/>
              <a:t>k</a:t>
            </a:r>
            <a:r>
              <a:rPr lang="en-US" sz="3600" b="1" dirty="0" err="1"/>
              <a:t>tiv</a:t>
            </a:r>
            <a:r>
              <a:rPr lang="cs-CZ" sz="3600" b="1" dirty="0"/>
              <a:t>ní</a:t>
            </a:r>
            <a:r>
              <a:rPr lang="en-US" sz="3600" b="1" dirty="0"/>
              <a:t> </a:t>
            </a:r>
            <a:r>
              <a:rPr lang="en-US" sz="3600" b="1" dirty="0" err="1"/>
              <a:t>fa</a:t>
            </a:r>
            <a:r>
              <a:rPr lang="cs-CZ" sz="3600" b="1" dirty="0"/>
              <a:t>k</a:t>
            </a:r>
            <a:r>
              <a:rPr lang="en-US" sz="3600" b="1" dirty="0"/>
              <a:t>tor</a:t>
            </a:r>
            <a:r>
              <a:rPr lang="cs-CZ" sz="3600" b="1" dirty="0"/>
              <a:t>y</a:t>
            </a:r>
            <a:endParaRPr lang="en-US" sz="3600" b="1" dirty="0"/>
          </a:p>
          <a:p>
            <a:pPr lvl="1">
              <a:lnSpc>
                <a:spcPct val="80000"/>
              </a:lnSpc>
            </a:pPr>
            <a:r>
              <a:rPr lang="cs-CZ" sz="2800" dirty="0"/>
              <a:t>vlastnosti nádoru</a:t>
            </a:r>
            <a:r>
              <a:rPr lang="en-US" sz="2800" dirty="0"/>
              <a:t>/</a:t>
            </a:r>
            <a:r>
              <a:rPr lang="cs-CZ" sz="2800" dirty="0"/>
              <a:t>nositele</a:t>
            </a:r>
            <a:r>
              <a:rPr lang="en-US" sz="2800" dirty="0"/>
              <a:t>, </a:t>
            </a:r>
            <a:r>
              <a:rPr lang="cs-CZ" sz="2800" dirty="0"/>
              <a:t>k</a:t>
            </a:r>
            <a:r>
              <a:rPr lang="en-US" sz="2800" dirty="0" err="1"/>
              <a:t>orel</a:t>
            </a:r>
            <a:r>
              <a:rPr lang="cs-CZ" sz="2800" dirty="0" err="1"/>
              <a:t>ující</a:t>
            </a:r>
            <a:r>
              <a:rPr lang="en-US" sz="2800" dirty="0"/>
              <a:t> </a:t>
            </a:r>
            <a:r>
              <a:rPr lang="cs-CZ" sz="2800" dirty="0"/>
              <a:t>s</a:t>
            </a:r>
            <a:r>
              <a:rPr lang="en-US" sz="2800" dirty="0"/>
              <a:t> </a:t>
            </a:r>
            <a:r>
              <a:rPr lang="cs-CZ" sz="2800" dirty="0"/>
              <a:t>odpovědí na </a:t>
            </a:r>
            <a:r>
              <a:rPr lang="en-US" sz="2800" dirty="0"/>
              <a:t>specific</a:t>
            </a:r>
            <a:r>
              <a:rPr lang="cs-CZ" sz="2800" dirty="0" err="1"/>
              <a:t>kou</a:t>
            </a:r>
            <a:r>
              <a:rPr lang="en-US" sz="2800" dirty="0"/>
              <a:t> </a:t>
            </a:r>
            <a:r>
              <a:rPr lang="cs-CZ" sz="2800" dirty="0"/>
              <a:t>terapii</a:t>
            </a:r>
            <a:endParaRPr lang="en-US" sz="2800" i="1" dirty="0"/>
          </a:p>
          <a:p>
            <a:pPr lvl="3" eaLnBrk="1" hangingPunct="1">
              <a:lnSpc>
                <a:spcPct val="80000"/>
              </a:lnSpc>
            </a:pPr>
            <a:r>
              <a:rPr lang="en-US" sz="2800" dirty="0">
                <a:solidFill>
                  <a:srgbClr val="FD2FE0"/>
                </a:solidFill>
              </a:rPr>
              <a:t>ER, PR, HER2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b="1" dirty="0"/>
              <a:t>prognostic</a:t>
            </a:r>
            <a:r>
              <a:rPr lang="cs-CZ" sz="3600" b="1" dirty="0" err="1"/>
              <a:t>ké</a:t>
            </a:r>
            <a:r>
              <a:rPr lang="en-US" sz="3600" b="1" dirty="0"/>
              <a:t> a </a:t>
            </a:r>
            <a:r>
              <a:rPr lang="en-US" sz="3600" b="1" dirty="0" err="1"/>
              <a:t>predi</a:t>
            </a:r>
            <a:r>
              <a:rPr lang="cs-CZ" sz="3600" b="1" dirty="0"/>
              <a:t>k</a:t>
            </a:r>
            <a:r>
              <a:rPr lang="en-US" sz="3600" b="1" dirty="0" err="1"/>
              <a:t>tiv</a:t>
            </a:r>
            <a:r>
              <a:rPr lang="cs-CZ" sz="3600" b="1" dirty="0"/>
              <a:t>ní</a:t>
            </a:r>
            <a:r>
              <a:rPr lang="en-US" sz="3600" b="1" dirty="0"/>
              <a:t> </a:t>
            </a:r>
            <a:r>
              <a:rPr lang="en-US" sz="3600" b="1" dirty="0" err="1"/>
              <a:t>fa</a:t>
            </a:r>
            <a:r>
              <a:rPr lang="cs-CZ" sz="3600" b="1" dirty="0"/>
              <a:t>k</a:t>
            </a:r>
            <a:r>
              <a:rPr lang="en-US" sz="3600" b="1" dirty="0"/>
              <a:t>tor</a:t>
            </a:r>
            <a:r>
              <a:rPr lang="cs-CZ" sz="3600" b="1" dirty="0"/>
              <a:t>y se mohou překrývat !</a:t>
            </a:r>
            <a:endParaRPr lang="en-US" sz="3600" b="1" dirty="0"/>
          </a:p>
          <a:p>
            <a:pPr lvl="2" eaLnBrk="1" hangingPunct="1">
              <a:lnSpc>
                <a:spcPct val="80000"/>
              </a:lnSpc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25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ED0BB5A-0176-45D1-831A-C2F05CC41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283898"/>
            <a:ext cx="4428997" cy="5571066"/>
          </a:xfrm>
          <a:prstGeom prst="rect">
            <a:avLst/>
          </a:prstGeom>
        </p:spPr>
      </p:pic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59E86EEC-69BB-4ED6-9FA3-1E7B7D428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472" y="0"/>
            <a:ext cx="5640701" cy="6857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14F0EC9F-CDDB-4DF1-AAD7-9A124AFB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365125"/>
            <a:ext cx="10442376" cy="1119659"/>
          </a:xfrm>
        </p:spPr>
        <p:txBody>
          <a:bodyPr/>
          <a:lstStyle/>
          <a:p>
            <a:r>
              <a:rPr lang="cs-CZ" b="1" dirty="0">
                <a:latin typeface="+mn-lt"/>
              </a:rPr>
              <a:t>Histologický typ C50</a:t>
            </a:r>
          </a:p>
        </p:txBody>
      </p:sp>
    </p:spTree>
    <p:extLst>
      <p:ext uri="{BB962C8B-B14F-4D97-AF65-F5344CB8AC3E}">
        <p14:creationId xmlns:p14="http://schemas.microsoft.com/office/powerpoint/2010/main" val="86500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42E1792-523C-4A9B-9AF7-1D1C4FDFC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8" b="2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34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1F76B48-58E5-4C87-A108-7782B354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r="901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FED596A-720C-4DAA-AEF9-12CAE02D1BD5}"/>
              </a:ext>
            </a:extLst>
          </p:cNvPr>
          <p:cNvSpPr txBox="1"/>
          <p:nvPr/>
        </p:nvSpPr>
        <p:spPr>
          <a:xfrm>
            <a:off x="4007768" y="6309320"/>
            <a:ext cx="40686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/>
              <a:t>Proliferační aktivita </a:t>
            </a:r>
            <a:r>
              <a:rPr lang="cs-CZ" sz="2400" b="1" dirty="0"/>
              <a:t>Ki-67 index</a:t>
            </a:r>
          </a:p>
        </p:txBody>
      </p:sp>
    </p:spTree>
    <p:extLst>
      <p:ext uri="{BB962C8B-B14F-4D97-AF65-F5344CB8AC3E}">
        <p14:creationId xmlns:p14="http://schemas.microsoft.com/office/powerpoint/2010/main" val="377207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A705D9-55FD-4C6F-A27F-737E1C22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5400" b="1" dirty="0">
                <a:latin typeface="+mn-lt"/>
              </a:rPr>
              <a:t>Biologický </a:t>
            </a:r>
            <a:r>
              <a:rPr lang="cs-CZ" sz="5400" b="1" dirty="0" err="1">
                <a:latin typeface="+mn-lt"/>
              </a:rPr>
              <a:t>grading</a:t>
            </a:r>
            <a:r>
              <a:rPr lang="cs-CZ" sz="5400" b="1" dirty="0">
                <a:latin typeface="+mn-lt"/>
              </a:rPr>
              <a:t> C50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18BDCD-CACC-4557-9FC0-F0394F502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600" dirty="0"/>
              <a:t>exprese hormonálních receptorů </a:t>
            </a:r>
            <a:r>
              <a:rPr lang="cs-CZ" sz="3600" b="1" dirty="0"/>
              <a:t>ER/PR</a:t>
            </a:r>
          </a:p>
          <a:p>
            <a:pPr lvl="1">
              <a:defRPr/>
            </a:pPr>
            <a:r>
              <a:rPr lang="cs-CZ" sz="3200" dirty="0"/>
              <a:t>Hodnocení ER a PR se provádí rutinně </a:t>
            </a:r>
            <a:r>
              <a:rPr lang="cs-CZ" sz="3200" dirty="0" err="1"/>
              <a:t>imunohistochemicky</a:t>
            </a:r>
            <a:r>
              <a:rPr lang="cs-CZ" sz="3200" dirty="0"/>
              <a:t> (IHC)</a:t>
            </a:r>
            <a:endParaRPr lang="cs-CZ" sz="3200" b="1" dirty="0"/>
          </a:p>
          <a:p>
            <a:pPr>
              <a:defRPr/>
            </a:pPr>
            <a:r>
              <a:rPr lang="cs-CZ" sz="3600" dirty="0"/>
              <a:t>status </a:t>
            </a:r>
            <a:r>
              <a:rPr lang="cs-CZ" sz="3600" b="1" dirty="0"/>
              <a:t>HER-2/</a:t>
            </a:r>
            <a:r>
              <a:rPr lang="cs-CZ" sz="3600" b="1" dirty="0" err="1"/>
              <a:t>neu</a:t>
            </a:r>
            <a:endParaRPr lang="cs-CZ" sz="3600" b="1" dirty="0"/>
          </a:p>
          <a:p>
            <a:pPr lvl="1">
              <a:defRPr/>
            </a:pPr>
            <a:r>
              <a:rPr lang="cs-CZ" sz="3200" dirty="0"/>
              <a:t>IHC na úrovni proteinu </a:t>
            </a:r>
          </a:p>
          <a:p>
            <a:pPr lvl="1">
              <a:defRPr/>
            </a:pPr>
            <a:r>
              <a:rPr lang="cs-CZ" sz="3200" dirty="0"/>
              <a:t>metodou ISH (in </a:t>
            </a:r>
            <a:r>
              <a:rPr lang="cs-CZ" sz="3200" dirty="0" err="1"/>
              <a:t>situ</a:t>
            </a:r>
            <a:r>
              <a:rPr lang="cs-CZ" sz="3200" dirty="0"/>
              <a:t> hybridizace) na úrovni genu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7D8ABD2A-F27F-4256-B257-DE0352C9F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22996" b="2"/>
          <a:stretch/>
        </p:blipFill>
        <p:spPr bwMode="auto">
          <a:xfrm>
            <a:off x="263352" y="1114382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0DF5868-7BB7-447F-902E-B68B17E059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r="13652" b="2"/>
          <a:stretch/>
        </p:blipFill>
        <p:spPr bwMode="auto">
          <a:xfrm>
            <a:off x="6259966" y="1097531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2C46F8D-5A57-4BAD-9CE6-517B25C652FE}"/>
              </a:ext>
            </a:extLst>
          </p:cNvPr>
          <p:cNvSpPr txBox="1"/>
          <p:nvPr/>
        </p:nvSpPr>
        <p:spPr>
          <a:xfrm>
            <a:off x="11136560" y="6200487"/>
            <a:ext cx="7200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/>
              <a:t>ER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C76BB-A70F-40F5-802C-1729440B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65125"/>
            <a:ext cx="11737304" cy="543595"/>
          </a:xfrm>
        </p:spPr>
        <p:txBody>
          <a:bodyPr>
            <a:noAutofit/>
          </a:bodyPr>
          <a:lstStyle/>
          <a:p>
            <a:r>
              <a:rPr lang="cs-CZ" b="1" dirty="0">
                <a:latin typeface="+mn-lt"/>
              </a:rPr>
              <a:t>Grade 1 invazivní karcinom nespecifického typu</a:t>
            </a:r>
          </a:p>
        </p:txBody>
      </p:sp>
    </p:spTree>
    <p:extLst>
      <p:ext uri="{BB962C8B-B14F-4D97-AF65-F5344CB8AC3E}">
        <p14:creationId xmlns:p14="http://schemas.microsoft.com/office/powerpoint/2010/main" val="7845504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1675</Words>
  <Application>Microsoft Office PowerPoint</Application>
  <PresentationFormat>Širokoúhlá obrazovka</PresentationFormat>
  <Paragraphs>134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Gill Sans MT</vt:lpstr>
      <vt:lpstr>Tahoma</vt:lpstr>
      <vt:lpstr>Office Theme</vt:lpstr>
      <vt:lpstr>  Molekulární klasifikace karcinomu prsu dle intrinsických podtypů stanovených podle genové exprese</vt:lpstr>
      <vt:lpstr>*Karcinomy prsu*</vt:lpstr>
      <vt:lpstr>Histopatologická diagnostika C50 </vt:lpstr>
      <vt:lpstr>Prezentace aplikace PowerPoint</vt:lpstr>
      <vt:lpstr>Histologický typ C50</vt:lpstr>
      <vt:lpstr>Prezentace aplikace PowerPoint</vt:lpstr>
      <vt:lpstr>Prezentace aplikace PowerPoint</vt:lpstr>
      <vt:lpstr>Biologický grading C50</vt:lpstr>
      <vt:lpstr>Grade 1 invazivní karcinom nespecifického typu</vt:lpstr>
      <vt:lpstr>Prezentace aplikace PowerPoint</vt:lpstr>
      <vt:lpstr>Prezentace aplikace PowerPoint</vt:lpstr>
      <vt:lpstr>Grade 3 invazivní karcinom nespecifického typu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Luminální typ A</vt:lpstr>
      <vt:lpstr>Luminální typ B (HER2negativní)</vt:lpstr>
      <vt:lpstr>Luminální typ B-like (HER2 pozitivní)</vt:lpstr>
      <vt:lpstr>HER2/neu pozitivní (non-luminální)</vt:lpstr>
      <vt:lpstr>Basal-like (BCBC)/triple negativní (TNBC)</vt:lpstr>
      <vt:lpstr>Závěry 1</vt:lpstr>
      <vt:lpstr>Závěry 2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Molekulární klasifikace karcinomu prsu dle intrinsických podtypů stanovených podle genové exprese</dc:title>
  <dc:creator>Skálová Alena</dc:creator>
  <cp:lastModifiedBy>Skálová Alena</cp:lastModifiedBy>
  <cp:revision>26</cp:revision>
  <dcterms:created xsi:type="dcterms:W3CDTF">2023-03-23T20:29:55Z</dcterms:created>
  <dcterms:modified xsi:type="dcterms:W3CDTF">2023-04-02T12:25:08Z</dcterms:modified>
</cp:coreProperties>
</file>